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12192000"/>
  <p:notesSz cx="7102475" cy="8972550"/>
  <p:embeddedFontLst>
    <p:embeddedFont>
      <p:font typeface="Montserrat"/>
      <p:regular r:id="rId39"/>
      <p:bold r:id="rId40"/>
      <p:italic r:id="rId41"/>
      <p:boldItalic r:id="rId42"/>
    </p:embeddedFont>
    <p:embeddedFont>
      <p:font typeface="Arial Narrow"/>
      <p:regular r:id="rId43"/>
      <p:bold r:id="rId44"/>
      <p:italic r:id="rId45"/>
      <p:boldItalic r:id="rId46"/>
    </p:embeddedFont>
    <p:embeddedFont>
      <p:font typeface="Century Gothic"/>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1" roundtripDataSignature="AMtx7mguXS0fxyh2zejQqqCo2aPn/l57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FECD90-87E8-4065-AA75-DC3A37F33927}">
  <a:tblStyle styleId="{93FECD90-87E8-4065-AA75-DC3A37F3392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10ECC99-A05E-45D8-BF4C-5FC478AD596B}" styleName="Table_1">
    <a:wholeTbl>
      <a:tcTxStyle b="off" i="off">
        <a:font>
          <a:latin typeface="Calibri"/>
          <a:ea typeface="Calibri"/>
          <a:cs typeface="Calibri"/>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EFC9FEDE-E75C-4DFE-941F-AF690B0363AF}" styleName="Table_2">
    <a:wholeTbl>
      <a:tcTxStyle b="off" i="off">
        <a:font>
          <a:latin typeface="Calibri"/>
          <a:ea typeface="Calibri"/>
          <a:cs typeface="Calibri"/>
        </a:font>
        <a:schemeClr val="dk1"/>
      </a:tcTxStyle>
      <a:tcStyle>
        <a:tcBdr>
          <a:left>
            <a:ln cap="flat" cmpd="sng" w="12700">
              <a:solidFill>
                <a:schemeClr val="accent4"/>
              </a:solidFill>
              <a:prstDash val="solid"/>
              <a:round/>
              <a:headEnd len="sm" w="sm" type="none"/>
              <a:tailEnd len="sm" w="sm" type="none"/>
            </a:ln>
          </a:left>
          <a:right>
            <a:ln cap="flat" cmpd="sng" w="12700">
              <a:solidFill>
                <a:schemeClr val="accent4"/>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12700">
              <a:solidFill>
                <a:schemeClr val="accent4"/>
              </a:solidFill>
              <a:prstDash val="solid"/>
              <a:round/>
              <a:headEnd len="sm" w="sm" type="none"/>
              <a:tailEnd len="sm" w="sm" type="none"/>
            </a:ln>
          </a:insideH>
          <a:insideV>
            <a:ln cap="flat" cmpd="sng" w="12700">
              <a:solidFill>
                <a:schemeClr val="accent4"/>
              </a:solidFill>
              <a:prstDash val="solid"/>
              <a:round/>
              <a:headEnd len="sm" w="sm" type="none"/>
              <a:tailEnd len="sm" w="sm" type="none"/>
            </a:ln>
          </a:insideV>
        </a:tcBdr>
        <a:fill>
          <a:solidFill>
            <a:srgbClr val="FFF4E6"/>
          </a:solidFill>
        </a:fill>
      </a:tcStyle>
    </a:wholeTbl>
    <a:band1H>
      <a:tcTxStyle/>
      <a:tcStyle>
        <a:fill>
          <a:solidFill>
            <a:srgbClr val="FFE8CA"/>
          </a:solidFill>
        </a:fill>
      </a:tcStyle>
    </a:band1H>
    <a:band2H>
      <a:tcTxStyle/>
    </a:band2H>
    <a:band1V>
      <a:tcTxStyle/>
      <a:tcStyle>
        <a:fill>
          <a:solidFill>
            <a:srgbClr val="FFE8CA"/>
          </a:solidFill>
        </a:fill>
      </a:tcStyle>
    </a:band1V>
    <a:band2V>
      <a:tcTxStyle/>
    </a:band2V>
    <a:lastCol>
      <a:tcTxStyle b="on" i="off"/>
    </a:lastCol>
    <a:firstCol>
      <a:tcTxStyle b="on" i="off"/>
    </a:firstCol>
    <a:lastRow>
      <a:tcTxStyle b="on" i="off"/>
      <a:tcStyle>
        <a:tcBdr>
          <a:top>
            <a:ln cap="flat" cmpd="sng" w="25400">
              <a:solidFill>
                <a:schemeClr val="accent4"/>
              </a:solidFill>
              <a:prstDash val="solid"/>
              <a:round/>
              <a:headEnd len="sm" w="sm" type="none"/>
              <a:tailEnd len="sm" w="sm" type="none"/>
            </a:ln>
          </a:top>
        </a:tcBdr>
        <a:fill>
          <a:solidFill>
            <a:srgbClr val="FFF4E6"/>
          </a:solidFill>
        </a:fill>
      </a:tcStyle>
    </a:lastRow>
    <a:seCell>
      <a:tcTxStyle/>
    </a:seCell>
    <a:swCell>
      <a:tcTxStyle/>
    </a:swCell>
    <a:firstRow>
      <a:tcTxStyle b="on" i="off"/>
      <a:tcStyle>
        <a:fill>
          <a:solidFill>
            <a:srgbClr val="FFF4E6"/>
          </a:solidFill>
        </a:fill>
      </a:tcStyle>
    </a:firstRow>
    <a:neCell>
      <a:tcTxStyle/>
    </a:neCell>
    <a:nwCell>
      <a:tcTxStyle/>
    </a:nwCell>
  </a:tblStyle>
  <a:tblStyle styleId="{0ED8EAD2-F200-42CC-BA76-19FC28C3ECBC}" styleName="Table_3">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89ABE16D-37FC-4EB6-810F-F6EBF5BF2AD9}" styleName="Table_4">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ArialNarrow-bold.fntdata"/><Relationship Id="rId43" Type="http://schemas.openxmlformats.org/officeDocument/2006/relationships/font" Target="fonts/ArialNarrow-regular.fntdata"/><Relationship Id="rId46" Type="http://schemas.openxmlformats.org/officeDocument/2006/relationships/font" Target="fonts/ArialNarrow-boldItalic.fntdata"/><Relationship Id="rId45" Type="http://schemas.openxmlformats.org/officeDocument/2006/relationships/font" Target="fonts/ArialNarrow-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enturyGothic-bold.fntdata"/><Relationship Id="rId47" Type="http://schemas.openxmlformats.org/officeDocument/2006/relationships/font" Target="fonts/CenturyGothic-regular.fntdata"/><Relationship Id="rId49" Type="http://schemas.openxmlformats.org/officeDocument/2006/relationships/font" Target="fonts/CenturyGothic-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Montserrat-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font" Target="fonts/CenturyGothic-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7739" cy="45018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092" y="0"/>
            <a:ext cx="3077739" cy="45018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248" y="4318039"/>
            <a:ext cx="5681980" cy="353294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522366"/>
            <a:ext cx="3077739" cy="45018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092" y="8522366"/>
            <a:ext cx="3077739" cy="45018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710248" y="4318039"/>
            <a:ext cx="5681980" cy="353294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0: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85" name="Google Shape;185;p10: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1: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s-MX"/>
              <a:t>Selección de ejemplares</a:t>
            </a:r>
            <a:endParaRPr/>
          </a:p>
          <a:p>
            <a:pPr indent="0" lvl="0" marL="0" rtl="0" algn="l">
              <a:lnSpc>
                <a:spcPct val="100000"/>
              </a:lnSpc>
              <a:spcBef>
                <a:spcPts val="0"/>
              </a:spcBef>
              <a:spcAft>
                <a:spcPts val="0"/>
              </a:spcAft>
              <a:buClr>
                <a:schemeClr val="dk1"/>
              </a:buClr>
              <a:buSzPts val="1400"/>
              <a:buFont typeface="Calibri"/>
              <a:buNone/>
            </a:pPr>
            <a:r>
              <a:rPr lang="es-MX"/>
              <a:t>-familias importantes en la colección, mejor representadas para México</a:t>
            </a:r>
            <a:endParaRPr/>
          </a:p>
          <a:p>
            <a:pPr indent="0" lvl="0" marL="0" rtl="0" algn="l">
              <a:lnSpc>
                <a:spcPct val="100000"/>
              </a:lnSpc>
              <a:spcBef>
                <a:spcPts val="0"/>
              </a:spcBef>
              <a:spcAft>
                <a:spcPts val="0"/>
              </a:spcAft>
              <a:buClr>
                <a:schemeClr val="dk1"/>
              </a:buClr>
              <a:buSzPts val="1400"/>
              <a:buFont typeface="Calibri"/>
              <a:buNone/>
            </a:pPr>
            <a:r>
              <a:rPr lang="es-MX"/>
              <a:t>-familias o géneros de interés para el sistema de información (ogm´s. especies en la nom. Prioritarias etc?</a:t>
            </a:r>
            <a:endParaRPr/>
          </a:p>
        </p:txBody>
      </p:sp>
      <p:sp>
        <p:nvSpPr>
          <p:cNvPr id="195" name="Google Shape;195;p11: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2: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28" name="Google Shape;228;p12: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5" name="Google Shape;235;p13:notes"/>
          <p:cNvSpPr txBox="1"/>
          <p:nvPr>
            <p:ph idx="1" type="body"/>
          </p:nvPr>
        </p:nvSpPr>
        <p:spPr>
          <a:xfrm>
            <a:off x="710248" y="4318039"/>
            <a:ext cx="5681980" cy="35329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s-MX"/>
              <a:t>Resultado del esfuerzo colaborativo de los curadores, especialistas y colecciones que nos compartieron los datos</a:t>
            </a:r>
            <a:endParaRPr/>
          </a:p>
        </p:txBody>
      </p:sp>
      <p:sp>
        <p:nvSpPr>
          <p:cNvPr id="236" name="Google Shape;236;p13:notes"/>
          <p:cNvSpPr txBox="1"/>
          <p:nvPr>
            <p:ph idx="12" type="sldNum"/>
          </p:nvPr>
        </p:nvSpPr>
        <p:spPr>
          <a:xfrm>
            <a:off x="4023092" y="8522366"/>
            <a:ext cx="3077739" cy="45018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s-MX"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710248" y="4318039"/>
            <a:ext cx="5681980" cy="35329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s-MX"/>
              <a:t>Datos publicados en la World Wide Web con derechos de autor y licencias que permiten copiar, acceder y reutilizar libre y gratuitamente la información, al citar la fuente de procedencia</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s-MX"/>
              <a:t>Acelera el ritmo de las investigaciones, eliminan las barreras técnicas, legales y financiras que fragmentan y aíslan los datos y permiten que la información sea compartida, utilizada e intercambiada</a:t>
            </a:r>
            <a:endParaRPr/>
          </a:p>
        </p:txBody>
      </p:sp>
      <p:sp>
        <p:nvSpPr>
          <p:cNvPr id="247" name="Google Shape;247;p14: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5: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56" name="Google Shape;256;p15: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6: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MX"/>
              <a:t>The Access to Biological Collections Data (ABCD) Schema is an evolving comprehensive standard for the access to and exchange of data about specimens and observations (a.k.a. primary biodiversity data). The ABCD Schema attempts to be comprehensive and highly structured, supporting data from a wide variety of databases. It is compatible with several existing data standards. Parallel structures exist so that either (or both) atomised data and free-text can be accommodated.</a:t>
            </a:r>
            <a:endParaRPr/>
          </a:p>
        </p:txBody>
      </p:sp>
      <p:sp>
        <p:nvSpPr>
          <p:cNvPr id="267" name="Google Shape;267;p16: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7: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83" name="Google Shape;283;p17: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8: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8: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97" name="Google Shape;297;p18: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9: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9: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09" name="Google Shape;309;p19: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710248" y="4318039"/>
            <a:ext cx="5681980" cy="353294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0: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0: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20" name="Google Shape;320;p20: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1: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21: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9" name="Google Shape;329;p21: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2: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2: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40" name="Google Shape;340;p22: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3: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48" name="Google Shape;348;p23: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4: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24: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58" name="Google Shape;358;p24: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5: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5: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Los nombres científicos (de cualquier categoría taxonómica) deben estar escritos únicamente con caracteres del alfabeto latino, conformados por una sola palabra y sin espacios, acentos, caracteres diferentes de letras o números, sin calificadores de la determinación (aff., cf., near, s. lat, s. str., entre otros)</a:t>
            </a:r>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No deben contener caracteres que denoten duda en el nombre (diagonal entre dos nombres, signo de interrogación, preposiciones como “o”, “y”)</a:t>
            </a:r>
            <a:endParaRPr/>
          </a:p>
          <a:p>
            <a:pPr indent="0" lvl="0" marL="0" rtl="0" algn="l">
              <a:spcBef>
                <a:spcPts val="0"/>
              </a:spcBef>
              <a:spcAft>
                <a:spcPts val="0"/>
              </a:spcAft>
              <a:buClr>
                <a:schemeClr val="dk1"/>
              </a:buClr>
              <a:buSzPts val="1200"/>
              <a:buFont typeface="Calibri"/>
              <a:buNone/>
            </a:pPr>
            <a:r>
              <a:t/>
            </a:r>
            <a:endParaRPr/>
          </a:p>
        </p:txBody>
      </p:sp>
      <p:sp>
        <p:nvSpPr>
          <p:cNvPr id="367" name="Google Shape;367;p25: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79" name="Google Shape;379;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7: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27: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90" name="Google Shape;390;p27: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29: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s-MX"/>
              <a:t>Metadatos</a:t>
            </a:r>
            <a:endParaRPr/>
          </a:p>
          <a:p>
            <a:pPr indent="0" lvl="0" marL="0" rtl="0" algn="l">
              <a:lnSpc>
                <a:spcPct val="100000"/>
              </a:lnSpc>
              <a:spcBef>
                <a:spcPts val="0"/>
              </a:spcBef>
              <a:spcAft>
                <a:spcPts val="0"/>
              </a:spcAft>
              <a:buClr>
                <a:schemeClr val="dk1"/>
              </a:buClr>
              <a:buSzPts val="1400"/>
              <a:buFont typeface="Calibri"/>
              <a:buNone/>
            </a:pPr>
            <a:r>
              <a:rPr lang="es-MX"/>
              <a:t>Cobertura geográfica</a:t>
            </a:r>
            <a:endParaRPr/>
          </a:p>
          <a:p>
            <a:pPr indent="0" lvl="0" marL="0" rtl="0" algn="l">
              <a:lnSpc>
                <a:spcPct val="100000"/>
              </a:lnSpc>
              <a:spcBef>
                <a:spcPts val="0"/>
              </a:spcBef>
              <a:spcAft>
                <a:spcPts val="0"/>
              </a:spcAft>
              <a:buClr>
                <a:schemeClr val="dk1"/>
              </a:buClr>
              <a:buSzPts val="1400"/>
              <a:buFont typeface="Calibri"/>
              <a:buNone/>
            </a:pPr>
            <a:r>
              <a:rPr lang="es-MX"/>
              <a:t>Cobertura taxonómica</a:t>
            </a:r>
            <a:endParaRPr/>
          </a:p>
          <a:p>
            <a:pPr indent="0" lvl="0" marL="0" rtl="0" algn="l">
              <a:lnSpc>
                <a:spcPct val="100000"/>
              </a:lnSpc>
              <a:spcBef>
                <a:spcPts val="0"/>
              </a:spcBef>
              <a:spcAft>
                <a:spcPts val="0"/>
              </a:spcAft>
              <a:buClr>
                <a:schemeClr val="dk1"/>
              </a:buClr>
              <a:buSzPts val="1400"/>
              <a:buFont typeface="Calibri"/>
              <a:buNone/>
            </a:pPr>
            <a:r>
              <a:rPr lang="es-MX"/>
              <a:t>Cobertura temporal</a:t>
            </a:r>
            <a:endParaRPr/>
          </a:p>
        </p:txBody>
      </p:sp>
      <p:sp>
        <p:nvSpPr>
          <p:cNvPr id="399" name="Google Shape;399;p29: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0: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30: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12" name="Google Shape;412;p30: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710248" y="4318039"/>
            <a:ext cx="5681980" cy="35329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98" name="Google Shape;98;p3: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1: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31: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22" name="Google Shape;422;p31: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2: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32: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30" name="Google Shape;430;p32: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3:notes"/>
          <p:cNvSpPr txBox="1"/>
          <p:nvPr>
            <p:ph idx="1" type="body"/>
          </p:nvPr>
        </p:nvSpPr>
        <p:spPr>
          <a:xfrm>
            <a:off x="710248" y="4318039"/>
            <a:ext cx="5681980" cy="353294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3: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4:notes"/>
          <p:cNvSpPr txBox="1"/>
          <p:nvPr>
            <p:ph idx="1" type="body"/>
          </p:nvPr>
        </p:nvSpPr>
        <p:spPr>
          <a:xfrm>
            <a:off x="710248" y="4318040"/>
            <a:ext cx="5681980" cy="353308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s-MX"/>
              <a:t>Para iniciar la repatriación debemos resolver las siguientes preguntas iniciales</a:t>
            </a:r>
            <a:endParaRPr/>
          </a:p>
          <a:p>
            <a:pPr indent="0" lvl="0" marL="0" rtl="0" algn="l">
              <a:lnSpc>
                <a:spcPct val="100000"/>
              </a:lnSpc>
              <a:spcBef>
                <a:spcPts val="0"/>
              </a:spcBef>
              <a:spcAft>
                <a:spcPts val="0"/>
              </a:spcAft>
              <a:buClr>
                <a:schemeClr val="dk1"/>
              </a:buClr>
              <a:buSzPts val="1400"/>
              <a:buFont typeface="Calibri"/>
              <a:buNone/>
            </a:pPr>
            <a:r>
              <a:rPr lang="es-MX"/>
              <a:t>para definir la información que se plantea albergar y su naturaleza</a:t>
            </a:r>
            <a:endParaRPr/>
          </a:p>
        </p:txBody>
      </p:sp>
      <p:sp>
        <p:nvSpPr>
          <p:cNvPr id="108" name="Google Shape;108;p4:notes"/>
          <p:cNvSpPr txBox="1"/>
          <p:nvPr>
            <p:ph idx="12" type="sldNum"/>
          </p:nvPr>
        </p:nvSpPr>
        <p:spPr>
          <a:xfrm>
            <a:off x="4023092" y="8522365"/>
            <a:ext cx="3077739" cy="45009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710248" y="4318039"/>
            <a:ext cx="5681980" cy="3532942"/>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7F7F7F"/>
              </a:buClr>
              <a:buSzPts val="1400"/>
              <a:buFont typeface="Montserrat"/>
              <a:buNone/>
            </a:pPr>
            <a:r>
              <a:rPr lang="es-MX" sz="1200">
                <a:solidFill>
                  <a:srgbClr val="7F7F7F"/>
                </a:solidFill>
                <a:latin typeface="Montserrat"/>
                <a:ea typeface="Montserrat"/>
                <a:cs typeface="Montserrat"/>
                <a:sym typeface="Montserrat"/>
              </a:rPr>
              <a:t>Proceso cuidadoso, la información que se obtenga, cumpla el propósito</a:t>
            </a:r>
            <a:endParaRPr>
              <a:solidFill>
                <a:srgbClr val="7F7F7F"/>
              </a:solidFill>
              <a:latin typeface="Montserrat"/>
              <a:ea typeface="Montserrat"/>
              <a:cs typeface="Montserrat"/>
              <a:sym typeface="Montserrat"/>
            </a:endParaRPr>
          </a:p>
          <a:p>
            <a:pPr indent="-228600" lvl="0" marL="457200" rtl="0" algn="l">
              <a:lnSpc>
                <a:spcPct val="100000"/>
              </a:lnSpc>
              <a:spcBef>
                <a:spcPts val="0"/>
              </a:spcBef>
              <a:spcAft>
                <a:spcPts val="0"/>
              </a:spcAft>
              <a:buClr>
                <a:schemeClr val="dk1"/>
              </a:buClr>
              <a:buSzPts val="1400"/>
              <a:buFont typeface="Calibri"/>
              <a:buNone/>
            </a:pPr>
            <a:r>
              <a:rPr b="0" i="0" lang="es-MX" sz="1200" u="none" cap="none" strike="noStrike">
                <a:solidFill>
                  <a:schemeClr val="dk1"/>
                </a:solidFill>
                <a:latin typeface="Calibri"/>
                <a:ea typeface="Calibri"/>
                <a:cs typeface="Calibri"/>
                <a:sym typeface="Calibri"/>
              </a:rPr>
              <a:t>que evalúe el conocimiento por entidad</a:t>
            </a:r>
            <a:endParaRPr/>
          </a:p>
          <a:p>
            <a:pPr indent="-228600" lvl="0" marL="457200" rtl="0" algn="l">
              <a:lnSpc>
                <a:spcPct val="100000"/>
              </a:lnSpc>
              <a:spcBef>
                <a:spcPts val="0"/>
              </a:spcBef>
              <a:spcAft>
                <a:spcPts val="0"/>
              </a:spcAft>
              <a:buClr>
                <a:schemeClr val="dk1"/>
              </a:buClr>
              <a:buSzPts val="1400"/>
              <a:buFont typeface="Calibri"/>
              <a:buNone/>
            </a:pPr>
            <a:r>
              <a:rPr b="0" i="0" lang="es-MX" sz="1200" u="none" cap="none" strike="noStrike">
                <a:solidFill>
                  <a:schemeClr val="dk1"/>
                </a:solidFill>
                <a:latin typeface="Calibri"/>
                <a:ea typeface="Calibri"/>
                <a:cs typeface="Calibri"/>
                <a:sym typeface="Calibri"/>
              </a:rPr>
              <a:t>región ecológica</a:t>
            </a:r>
            <a:endParaRPr/>
          </a:p>
          <a:p>
            <a:pPr indent="-228600" lvl="0" marL="457200" rtl="0" algn="l">
              <a:lnSpc>
                <a:spcPct val="100000"/>
              </a:lnSpc>
              <a:spcBef>
                <a:spcPts val="0"/>
              </a:spcBef>
              <a:spcAft>
                <a:spcPts val="0"/>
              </a:spcAft>
              <a:buClr>
                <a:schemeClr val="dk1"/>
              </a:buClr>
              <a:buSzPts val="1400"/>
              <a:buFont typeface="Calibri"/>
              <a:buNone/>
            </a:pPr>
            <a:r>
              <a:rPr b="0" i="0" lang="es-MX" sz="1200" u="none" cap="none" strike="noStrike">
                <a:solidFill>
                  <a:schemeClr val="dk1"/>
                </a:solidFill>
                <a:latin typeface="Calibri"/>
                <a:ea typeface="Calibri"/>
                <a:cs typeface="Calibri"/>
                <a:sym typeface="Calibri"/>
              </a:rPr>
              <a:t>grupo taxonómico</a:t>
            </a:r>
            <a:endParaRPr/>
          </a:p>
          <a:p>
            <a:pPr indent="-228600" lvl="0" marL="457200" rtl="0" algn="l">
              <a:lnSpc>
                <a:spcPct val="100000"/>
              </a:lnSpc>
              <a:spcBef>
                <a:spcPts val="0"/>
              </a:spcBef>
              <a:spcAft>
                <a:spcPts val="0"/>
              </a:spcAft>
              <a:buClr>
                <a:schemeClr val="dk1"/>
              </a:buClr>
              <a:buSzPts val="1400"/>
              <a:buFont typeface="Calibri"/>
              <a:buNone/>
            </a:pPr>
            <a:r>
              <a:rPr b="0" i="0" lang="es-MX" sz="1200" u="none" cap="none" strike="noStrike">
                <a:solidFill>
                  <a:schemeClr val="dk1"/>
                </a:solidFill>
                <a:latin typeface="Calibri"/>
                <a:ea typeface="Calibri"/>
                <a:cs typeface="Calibri"/>
                <a:sym typeface="Calibri"/>
              </a:rPr>
              <a:t>grado de cobertura</a:t>
            </a:r>
            <a:endParaRPr b="0" i="0" sz="1200" u="none" cap="none" strike="noStrike">
              <a:solidFill>
                <a:schemeClr val="dk1"/>
              </a:solidFill>
              <a:latin typeface="Calibri"/>
              <a:ea typeface="Calibri"/>
              <a:cs typeface="Calibri"/>
              <a:sym typeface="Calibri"/>
            </a:endParaRPr>
          </a:p>
        </p:txBody>
      </p:sp>
      <p:sp>
        <p:nvSpPr>
          <p:cNvPr id="115" name="Google Shape;115;p5: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710248" y="4318039"/>
            <a:ext cx="5681980" cy="35329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1) están resguardados y preservados  en colecciones biológicas extranjeras </a:t>
            </a:r>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2) publicados por otros países o redes internacionales de cooperación</a:t>
            </a:r>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400"/>
              <a:buFont typeface="Montserrat"/>
              <a:buNone/>
            </a:pPr>
            <a:r>
              <a:rPr b="0" i="0" lang="es-MX" sz="1200" u="none" cap="none" strike="noStrike">
                <a:solidFill>
                  <a:schemeClr val="dk1"/>
                </a:solidFill>
                <a:latin typeface="Montserrat"/>
                <a:ea typeface="Montserrat"/>
                <a:cs typeface="Montserrat"/>
                <a:sym typeface="Montserrat"/>
              </a:rPr>
              <a:t>Entre los elementos del éxito en el proceso de repatriación deben citarse la asesoría y participación de taxónomos expertos, el equipo de trabajo (capturistas, técnicos),  la calidad de las colecciones que participan en el esfuerzo de compilar y documentar la biodiversidad y el otorgar los créditos respectivos</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123" name="Google Shape;123;p6: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p7:notes"/>
          <p:cNvSpPr txBox="1"/>
          <p:nvPr>
            <p:ph idx="1" type="body"/>
          </p:nvPr>
        </p:nvSpPr>
        <p:spPr>
          <a:xfrm>
            <a:off x="710248" y="4318039"/>
            <a:ext cx="5681980" cy="3532942"/>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chemeClr val="dk1"/>
              </a:buClr>
              <a:buSzPts val="1400"/>
              <a:buFont typeface="Times New Roman"/>
              <a:buNone/>
            </a:pPr>
            <a:r>
              <a:rPr lang="es-MX">
                <a:latin typeface="Times New Roman"/>
                <a:ea typeface="Times New Roman"/>
                <a:cs typeface="Times New Roman"/>
                <a:sym typeface="Times New Roman"/>
              </a:rPr>
              <a:t>La información que georreferenciamos provienen de diferentes colecciones biológicas. </a:t>
            </a:r>
            <a:endParaRPr/>
          </a:p>
          <a:p>
            <a:pPr indent="-228600" lvl="0" marL="457200" marR="0" rtl="0" algn="l">
              <a:lnSpc>
                <a:spcPct val="100000"/>
              </a:lnSpc>
              <a:spcBef>
                <a:spcPts val="0"/>
              </a:spcBef>
              <a:spcAft>
                <a:spcPts val="0"/>
              </a:spcAft>
              <a:buClr>
                <a:schemeClr val="dk1"/>
              </a:buClr>
              <a:buSzPts val="1400"/>
              <a:buFont typeface="Calibri"/>
              <a:buNone/>
            </a:pPr>
            <a:r>
              <a:t/>
            </a:r>
            <a:endParaRPr>
              <a:latin typeface="Times New Roman"/>
              <a:ea typeface="Times New Roman"/>
              <a:cs typeface="Times New Roman"/>
              <a:sym typeface="Times New Roman"/>
            </a:endParaRPr>
          </a:p>
          <a:p>
            <a:pPr indent="-228600" lvl="0" marL="457200" marR="0" rtl="0" algn="l">
              <a:lnSpc>
                <a:spcPct val="100000"/>
              </a:lnSpc>
              <a:spcBef>
                <a:spcPts val="0"/>
              </a:spcBef>
              <a:spcAft>
                <a:spcPts val="0"/>
              </a:spcAft>
              <a:buClr>
                <a:schemeClr val="dk1"/>
              </a:buClr>
              <a:buSzPts val="1400"/>
              <a:buFont typeface="Times New Roman"/>
              <a:buNone/>
            </a:pPr>
            <a:r>
              <a:rPr lang="es-MX">
                <a:latin typeface="Times New Roman"/>
                <a:ea typeface="Times New Roman"/>
                <a:cs typeface="Times New Roman"/>
                <a:sym typeface="Times New Roman"/>
              </a:rPr>
              <a:t>Las colecciones biológicas son acervos de ejemplares o muestras  de especies  conservadas y preparadas adecuadamente para su consulta….</a:t>
            </a:r>
            <a:endParaRPr/>
          </a:p>
          <a:p>
            <a:pPr indent="-228600" lvl="0" marL="457200" marR="0" rtl="0" algn="l">
              <a:lnSpc>
                <a:spcPct val="100000"/>
              </a:lnSpc>
              <a:spcBef>
                <a:spcPts val="0"/>
              </a:spcBef>
              <a:spcAft>
                <a:spcPts val="0"/>
              </a:spcAft>
              <a:buClr>
                <a:schemeClr val="dk1"/>
              </a:buClr>
              <a:buSzPts val="1400"/>
              <a:buFont typeface="Calibri"/>
              <a:buNone/>
            </a:pPr>
            <a:r>
              <a:t/>
            </a:r>
            <a:endParaRPr>
              <a:latin typeface="Times New Roman"/>
              <a:ea typeface="Times New Roman"/>
              <a:cs typeface="Times New Roman"/>
              <a:sym typeface="Times New Roman"/>
            </a:endParaRPr>
          </a:p>
          <a:p>
            <a:pPr indent="-228600" lvl="0" marL="457200" marR="0" rtl="0" algn="l">
              <a:lnSpc>
                <a:spcPct val="100000"/>
              </a:lnSpc>
              <a:spcBef>
                <a:spcPts val="0"/>
              </a:spcBef>
              <a:spcAft>
                <a:spcPts val="0"/>
              </a:spcAft>
              <a:buClr>
                <a:schemeClr val="dk1"/>
              </a:buClr>
              <a:buSzPts val="1400"/>
              <a:buFont typeface="Times New Roman"/>
              <a:buNone/>
            </a:pPr>
            <a:r>
              <a:rPr lang="es-MX">
                <a:latin typeface="Times New Roman"/>
                <a:ea typeface="Times New Roman"/>
                <a:cs typeface="Times New Roman"/>
                <a:sym typeface="Times New Roman"/>
              </a:rPr>
              <a:t>Detrás de las colecciones está el trabajo de exploradores, colectores, curadores y determinadores , entre otros especialistas que ayudan al mantenimiento y crecimiento de una colección.</a:t>
            </a:r>
            <a:endParaRPr/>
          </a:p>
          <a:p>
            <a:pPr indent="-228600" lvl="0" marL="457200" marR="0" rtl="0" algn="l">
              <a:lnSpc>
                <a:spcPct val="100000"/>
              </a:lnSpc>
              <a:spcBef>
                <a:spcPts val="0"/>
              </a:spcBef>
              <a:spcAft>
                <a:spcPts val="0"/>
              </a:spcAft>
              <a:buClr>
                <a:schemeClr val="dk1"/>
              </a:buClr>
              <a:buSzPts val="1400"/>
              <a:buFont typeface="Calibri"/>
              <a:buNone/>
            </a:pPr>
            <a:r>
              <a:t/>
            </a:r>
            <a:endParaRPr>
              <a:latin typeface="Times New Roman"/>
              <a:ea typeface="Times New Roman"/>
              <a:cs typeface="Times New Roman"/>
              <a:sym typeface="Times New Roman"/>
            </a:endParaRPr>
          </a:p>
          <a:p>
            <a:pPr indent="-228600" lvl="0" marL="457200" marR="0" rtl="0" algn="l">
              <a:lnSpc>
                <a:spcPct val="100000"/>
              </a:lnSpc>
              <a:spcBef>
                <a:spcPts val="0"/>
              </a:spcBef>
              <a:spcAft>
                <a:spcPts val="0"/>
              </a:spcAft>
              <a:buClr>
                <a:schemeClr val="dk1"/>
              </a:buClr>
              <a:buSzPts val="1400"/>
              <a:buFont typeface="Times New Roman"/>
              <a:buNone/>
            </a:pPr>
            <a:r>
              <a:rPr lang="es-MX">
                <a:latin typeface="Times New Roman"/>
                <a:ea typeface="Times New Roman"/>
                <a:cs typeface="Times New Roman"/>
                <a:sym typeface="Times New Roman"/>
              </a:rPr>
              <a:t>Algunas de las colecciones biológicas ya están computarizadas lo cual facilita la consulta por parte de los interesados. Algunos científicos se han preocupado por digitalizar el grupo o familia o especie de interés, no sólo de una colección sino de varias ya sean nacionales o del extranjero. </a:t>
            </a:r>
            <a:endParaRPr/>
          </a:p>
        </p:txBody>
      </p:sp>
      <p:sp>
        <p:nvSpPr>
          <p:cNvPr id="132" name="Google Shape;132;p7:notes"/>
          <p:cNvSpPr txBox="1"/>
          <p:nvPr>
            <p:ph idx="12" type="sldNum"/>
          </p:nvPr>
        </p:nvSpPr>
        <p:spPr>
          <a:xfrm>
            <a:off x="4023092" y="8522366"/>
            <a:ext cx="3077739" cy="45018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fld id="{00000000-1234-1234-1234-123412341234}" type="slidenum">
              <a:rPr b="0" i="0" lang="es-MX"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710248" y="4318039"/>
            <a:ext cx="5681980" cy="35329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44" name="Google Shape;144;p8: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710248" y="4318039"/>
            <a:ext cx="5681980" cy="35329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68" name="Google Shape;168;p9:notes"/>
          <p:cNvSpPr/>
          <p:nvPr>
            <p:ph idx="2" type="sldImg"/>
          </p:nvPr>
        </p:nvSpPr>
        <p:spPr>
          <a:xfrm>
            <a:off x="860425" y="1122363"/>
            <a:ext cx="5381625" cy="30273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4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1" name="Shape 31"/>
        <p:cNvGrpSpPr/>
        <p:nvPr/>
      </p:nvGrpSpPr>
      <p:grpSpPr>
        <a:xfrm>
          <a:off x="0" y="0"/>
          <a:ext cx="0" cy="0"/>
          <a:chOff x="0" y="0"/>
          <a:chExt cx="0" cy="0"/>
        </a:xfrm>
      </p:grpSpPr>
      <p:sp>
        <p:nvSpPr>
          <p:cNvPr id="32" name="Google Shape;3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6" name="Shape 36"/>
        <p:cNvGrpSpPr/>
        <p:nvPr/>
      </p:nvGrpSpPr>
      <p:grpSpPr>
        <a:xfrm>
          <a:off x="0" y="0"/>
          <a:ext cx="0" cy="0"/>
          <a:chOff x="0" y="0"/>
          <a:chExt cx="0" cy="0"/>
        </a:xfrm>
      </p:grpSpPr>
      <p:sp>
        <p:nvSpPr>
          <p:cNvPr id="37" name="Google Shape;37;p3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2" name="Shape 42"/>
        <p:cNvGrpSpPr/>
        <p:nvPr/>
      </p:nvGrpSpPr>
      <p:grpSpPr>
        <a:xfrm>
          <a:off x="0" y="0"/>
          <a:ext cx="0" cy="0"/>
          <a:chOff x="0" y="0"/>
          <a:chExt cx="0" cy="0"/>
        </a:xfrm>
      </p:grpSpPr>
      <p:sp>
        <p:nvSpPr>
          <p:cNvPr id="43" name="Google Shape;4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9" name="Shape 49"/>
        <p:cNvGrpSpPr/>
        <p:nvPr/>
      </p:nvGrpSpPr>
      <p:grpSpPr>
        <a:xfrm>
          <a:off x="0" y="0"/>
          <a:ext cx="0" cy="0"/>
          <a:chOff x="0" y="0"/>
          <a:chExt cx="0" cy="0"/>
        </a:xfrm>
      </p:grpSpPr>
      <p:sp>
        <p:nvSpPr>
          <p:cNvPr id="50" name="Google Shape;50;p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3"/>
          <p:cNvSpPr/>
          <p:nvPr>
            <p:ph idx="2" type="pic"/>
          </p:nvPr>
        </p:nvSpPr>
        <p:spPr>
          <a:xfrm>
            <a:off x="5183188" y="987425"/>
            <a:ext cx="6172200" cy="4873625"/>
          </a:xfrm>
          <a:prstGeom prst="rect">
            <a:avLst/>
          </a:prstGeom>
          <a:noFill/>
          <a:ln>
            <a:noFill/>
          </a:ln>
        </p:spPr>
      </p:sp>
      <p:sp>
        <p:nvSpPr>
          <p:cNvPr id="68" name="Google Shape;68;p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3.jp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2.jpg"/><Relationship Id="rId5" Type="http://schemas.openxmlformats.org/officeDocument/2006/relationships/image" Target="../media/image18.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39.png"/><Relationship Id="rId5" Type="http://schemas.openxmlformats.org/officeDocument/2006/relationships/image" Target="../media/image1.png"/><Relationship Id="rId6"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53.jp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2.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1.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56.png"/><Relationship Id="rId5" Type="http://schemas.openxmlformats.org/officeDocument/2006/relationships/image" Target="../media/image59.png"/><Relationship Id="rId6" Type="http://schemas.openxmlformats.org/officeDocument/2006/relationships/image" Target="../media/image63.png"/><Relationship Id="rId7" Type="http://schemas.openxmlformats.org/officeDocument/2006/relationships/image" Target="../media/image66.png"/><Relationship Id="rId8"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595959"/>
              </a:buClr>
              <a:buSzPts val="4000"/>
              <a:buFont typeface="Montserrat"/>
              <a:buNone/>
            </a:pPr>
            <a:r>
              <a:rPr b="1" lang="es-MX" sz="4000">
                <a:solidFill>
                  <a:srgbClr val="595959"/>
                </a:solidFill>
                <a:latin typeface="Montserrat"/>
                <a:ea typeface="Montserrat"/>
                <a:cs typeface="Montserrat"/>
                <a:sym typeface="Montserrat"/>
              </a:rPr>
              <a:t>Buenas prácticas para la repatriación de datos</a:t>
            </a:r>
            <a:endParaRPr sz="4000">
              <a:solidFill>
                <a:srgbClr val="595959"/>
              </a:solidFill>
            </a:endParaRPr>
          </a:p>
        </p:txBody>
      </p:sp>
      <p:sp>
        <p:nvSpPr>
          <p:cNvPr id="89" name="Google Shape;89;p1"/>
          <p:cNvSpPr txBox="1"/>
          <p:nvPr/>
        </p:nvSpPr>
        <p:spPr>
          <a:xfrm>
            <a:off x="8004094" y="4979578"/>
            <a:ext cx="3222172" cy="78838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1000"/>
              </a:spcBef>
              <a:spcAft>
                <a:spcPts val="0"/>
              </a:spcAft>
              <a:buNone/>
            </a:pPr>
            <a:r>
              <a:rPr b="0" i="0" lang="es-MX" sz="2100" u="none" cap="none" strike="noStrike">
                <a:solidFill>
                  <a:schemeClr val="dk1"/>
                </a:solidFill>
                <a:latin typeface="Montserrat"/>
                <a:ea typeface="Montserrat"/>
                <a:cs typeface="Montserrat"/>
                <a:sym typeface="Montserrat"/>
              </a:rPr>
              <a:t>Liliana Lara Morales</a:t>
            </a:r>
            <a:endParaRPr b="0" i="0" sz="2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Montserrat"/>
                <a:ea typeface="Montserrat"/>
                <a:cs typeface="Montserrat"/>
                <a:sym typeface="Montserrat"/>
              </a:rPr>
              <a:t>CONABIO - MÉXICO</a:t>
            </a:r>
            <a:endParaRPr b="0" i="0" sz="18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Repatriación por imágenes digitales</a:t>
            </a:r>
            <a:endParaRPr b="1" sz="3200">
              <a:solidFill>
                <a:srgbClr val="3F3F3F"/>
              </a:solidFill>
              <a:latin typeface="Montserrat"/>
              <a:ea typeface="Montserrat"/>
              <a:cs typeface="Montserrat"/>
              <a:sym typeface="Montserrat"/>
            </a:endParaRPr>
          </a:p>
        </p:txBody>
      </p:sp>
      <p:graphicFrame>
        <p:nvGraphicFramePr>
          <p:cNvPr id="188" name="Google Shape;188;p10"/>
          <p:cNvGraphicFramePr/>
          <p:nvPr/>
        </p:nvGraphicFramePr>
        <p:xfrm>
          <a:off x="6089" y="1440543"/>
          <a:ext cx="3000000" cy="3000000"/>
        </p:xfrm>
        <a:graphic>
          <a:graphicData uri="http://schemas.openxmlformats.org/drawingml/2006/table">
            <a:tbl>
              <a:tblPr bandRow="1" firstRow="1">
                <a:noFill/>
                <a:tableStyleId>{93FECD90-87E8-4065-AA75-DC3A37F33927}</a:tableStyleId>
              </a:tblPr>
              <a:tblGrid>
                <a:gridCol w="5762175"/>
              </a:tblGrid>
              <a:tr h="754100">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latin typeface="Montserrat"/>
                          <a:ea typeface="Montserrat"/>
                          <a:cs typeface="Montserrat"/>
                          <a:sym typeface="Montserrat"/>
                        </a:rPr>
                        <a:t>Memorándum de colaboración institucional entre países</a:t>
                      </a:r>
                      <a:endParaRPr/>
                    </a:p>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chemeClr val="dk1"/>
                          </a:solidFill>
                          <a:latin typeface="Montserrat"/>
                          <a:ea typeface="Montserrat"/>
                          <a:cs typeface="Montserrat"/>
                          <a:sym typeface="Montserrat"/>
                        </a:rPr>
                        <a:t>Participación de especialistas</a:t>
                      </a:r>
                      <a:endParaRPr b="0" sz="2000" u="none" cap="none" strike="noStrike">
                        <a:solidFill>
                          <a:schemeClr val="dk1"/>
                        </a:solidFill>
                        <a:latin typeface="Montserrat"/>
                        <a:ea typeface="Montserrat"/>
                        <a:cs typeface="Montserrat"/>
                        <a:sym typeface="Montserrat"/>
                      </a:endParaRPr>
                    </a:p>
                  </a:txBody>
                  <a:tcPr marT="45725" marB="45725" marR="91450" marL="91450"/>
                </a:tc>
              </a:tr>
              <a:tr h="528950">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Equipo para la toma de imágenes</a:t>
                      </a:r>
                      <a:endParaRPr b="0" sz="2000" u="none" cap="none" strike="noStrike">
                        <a:latin typeface="Montserrat"/>
                        <a:ea typeface="Montserrat"/>
                        <a:cs typeface="Montserrat"/>
                        <a:sym typeface="Montserrat"/>
                      </a:endParaRPr>
                    </a:p>
                  </a:txBody>
                  <a:tcPr marT="45725" marB="45725" marR="91450" marL="91450"/>
                </a:tc>
              </a:tr>
              <a:tr h="5063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latin typeface="Montserrat"/>
                          <a:ea typeface="Montserrat"/>
                          <a:cs typeface="Montserrat"/>
                          <a:sym typeface="Montserrat"/>
                        </a:rPr>
                        <a:t>Financiamiento</a:t>
                      </a:r>
                      <a:endParaRPr/>
                    </a:p>
                  </a:txBody>
                  <a:tcPr marT="45725" marB="45725" marR="91450" marL="91450">
                    <a:gradFill>
                      <a:gsLst>
                        <a:gs pos="0">
                          <a:srgbClr val="F5F7FC"/>
                        </a:gs>
                        <a:gs pos="74000">
                          <a:srgbClr val="A9BEE4"/>
                        </a:gs>
                        <a:gs pos="83000">
                          <a:srgbClr val="A9BEE4"/>
                        </a:gs>
                        <a:gs pos="100000">
                          <a:srgbClr val="C5D3ED"/>
                        </a:gs>
                      </a:gsLst>
                      <a:lin ang="5400000" scaled="0"/>
                    </a:gradFill>
                  </a:tcPr>
                </a:tc>
              </a:tr>
              <a:tr h="754750">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Personal técnico para la obtención de imágenes digitales</a:t>
                      </a:r>
                      <a:endParaRPr b="0" sz="2000" u="none" cap="none" strike="noStrike">
                        <a:latin typeface="Montserrat"/>
                        <a:ea typeface="Montserrat"/>
                        <a:cs typeface="Montserrat"/>
                        <a:sym typeface="Montserrat"/>
                      </a:endParaRPr>
                    </a:p>
                  </a:txBody>
                  <a:tcPr marT="45725" marB="45725" marR="91450" marL="91450"/>
                </a:tc>
              </a:tr>
              <a:tr h="528950">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Personal para digitalización de datos</a:t>
                      </a:r>
                      <a:endParaRPr b="0" sz="2000" u="none" cap="none" strike="noStrike">
                        <a:latin typeface="Montserrat"/>
                        <a:ea typeface="Montserrat"/>
                        <a:cs typeface="Montserrat"/>
                        <a:sym typeface="Montserrat"/>
                      </a:endParaRPr>
                    </a:p>
                  </a:txBody>
                  <a:tcPr marT="45725" marB="45725" marR="91450" marL="91450"/>
                </a:tc>
              </a:tr>
              <a:tr h="474550">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Georreferencia de localidades</a:t>
                      </a:r>
                      <a:endParaRPr b="0" sz="2000" u="none" cap="none" strike="noStrike">
                        <a:latin typeface="Montserrat"/>
                        <a:ea typeface="Montserrat"/>
                        <a:cs typeface="Montserrat"/>
                        <a:sym typeface="Montserrat"/>
                      </a:endParaRPr>
                    </a:p>
                  </a:txBody>
                  <a:tcPr marT="45725" marB="45725" marR="91450" marL="91450"/>
                </a:tc>
              </a:tr>
              <a:tr h="964525">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Regreso de información estandarizada y georreferida a la colección de origen</a:t>
                      </a:r>
                      <a:endParaRPr b="0" sz="2000" u="none" cap="none" strike="noStrike">
                        <a:latin typeface="Montserrat"/>
                        <a:ea typeface="Montserrat"/>
                        <a:cs typeface="Montserrat"/>
                        <a:sym typeface="Montserrat"/>
                      </a:endParaRPr>
                    </a:p>
                  </a:txBody>
                  <a:tcPr marT="45725" marB="45725" marR="91450" marL="91450"/>
                </a:tc>
              </a:tr>
            </a:tbl>
          </a:graphicData>
        </a:graphic>
      </p:graphicFrame>
      <p:pic>
        <p:nvPicPr>
          <p:cNvPr id="189" name="Google Shape;189;p10"/>
          <p:cNvPicPr preferRelativeResize="0"/>
          <p:nvPr/>
        </p:nvPicPr>
        <p:blipFill rotWithShape="1">
          <a:blip r:embed="rId3">
            <a:alphaModFix/>
          </a:blip>
          <a:srcRect b="0" l="0" r="0" t="0"/>
          <a:stretch/>
        </p:blipFill>
        <p:spPr>
          <a:xfrm>
            <a:off x="8320081" y="855485"/>
            <a:ext cx="2726906" cy="3120062"/>
          </a:xfrm>
          <a:prstGeom prst="rect">
            <a:avLst/>
          </a:prstGeom>
          <a:noFill/>
          <a:ln>
            <a:noFill/>
          </a:ln>
        </p:spPr>
      </p:pic>
      <p:pic>
        <p:nvPicPr>
          <p:cNvPr descr="C:\jmartine\Fotos digitales\ARIZONA\Diagrama trabajo.jpg" id="190" name="Google Shape;190;p10"/>
          <p:cNvPicPr preferRelativeResize="0"/>
          <p:nvPr/>
        </p:nvPicPr>
        <p:blipFill rotWithShape="1">
          <a:blip r:embed="rId4">
            <a:alphaModFix/>
          </a:blip>
          <a:srcRect b="0" l="0" r="0" t="0"/>
          <a:stretch/>
        </p:blipFill>
        <p:spPr>
          <a:xfrm>
            <a:off x="7207392" y="3925176"/>
            <a:ext cx="4362816" cy="2864595"/>
          </a:xfrm>
          <a:prstGeom prst="rect">
            <a:avLst/>
          </a:prstGeom>
          <a:noFill/>
          <a:ln>
            <a:noFill/>
          </a:ln>
        </p:spPr>
      </p:pic>
      <p:pic>
        <p:nvPicPr>
          <p:cNvPr id="191" name="Google Shape;191;p10"/>
          <p:cNvPicPr preferRelativeResize="0"/>
          <p:nvPr/>
        </p:nvPicPr>
        <p:blipFill rotWithShape="1">
          <a:blip r:embed="rId5">
            <a:alphaModFix/>
          </a:blip>
          <a:srcRect b="0" l="0" r="0" t="0"/>
          <a:stretch/>
        </p:blipFill>
        <p:spPr>
          <a:xfrm>
            <a:off x="6974961" y="2059664"/>
            <a:ext cx="1559079" cy="22217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1"/>
          <p:cNvPicPr preferRelativeResize="0"/>
          <p:nvPr/>
        </p:nvPicPr>
        <p:blipFill rotWithShape="1">
          <a:blip r:embed="rId3">
            <a:alphaModFix/>
          </a:blip>
          <a:srcRect b="0" l="0" r="0" t="0"/>
          <a:stretch/>
        </p:blipFill>
        <p:spPr>
          <a:xfrm>
            <a:off x="4751116" y="644011"/>
            <a:ext cx="2401200" cy="1828800"/>
          </a:xfrm>
          <a:prstGeom prst="rect">
            <a:avLst/>
          </a:prstGeom>
          <a:noFill/>
          <a:ln>
            <a:noFill/>
          </a:ln>
        </p:spPr>
      </p:pic>
      <p:pic>
        <p:nvPicPr>
          <p:cNvPr id="198" name="Google Shape;198;p11"/>
          <p:cNvPicPr preferRelativeResize="0"/>
          <p:nvPr/>
        </p:nvPicPr>
        <p:blipFill rotWithShape="1">
          <a:blip r:embed="rId4">
            <a:alphaModFix/>
          </a:blip>
          <a:srcRect b="0" l="0" r="0" t="0"/>
          <a:stretch/>
        </p:blipFill>
        <p:spPr>
          <a:xfrm>
            <a:off x="1038081" y="615102"/>
            <a:ext cx="2401200" cy="1828800"/>
          </a:xfrm>
          <a:prstGeom prst="rect">
            <a:avLst/>
          </a:prstGeom>
          <a:noFill/>
          <a:ln>
            <a:noFill/>
          </a:ln>
        </p:spPr>
      </p:pic>
      <p:pic>
        <p:nvPicPr>
          <p:cNvPr id="199" name="Google Shape;199;p11"/>
          <p:cNvPicPr preferRelativeResize="0"/>
          <p:nvPr/>
        </p:nvPicPr>
        <p:blipFill rotWithShape="1">
          <a:blip r:embed="rId5">
            <a:alphaModFix/>
          </a:blip>
          <a:srcRect b="0" l="0" r="0" t="0"/>
          <a:stretch/>
        </p:blipFill>
        <p:spPr>
          <a:xfrm>
            <a:off x="8349414" y="644011"/>
            <a:ext cx="2401200" cy="1828800"/>
          </a:xfrm>
          <a:prstGeom prst="rect">
            <a:avLst/>
          </a:prstGeom>
          <a:noFill/>
          <a:ln>
            <a:noFill/>
          </a:ln>
        </p:spPr>
      </p:pic>
      <p:sp>
        <p:nvSpPr>
          <p:cNvPr id="200" name="Google Shape;200;p11"/>
          <p:cNvSpPr txBox="1"/>
          <p:nvPr/>
        </p:nvSpPr>
        <p:spPr>
          <a:xfrm>
            <a:off x="1" y="-17990"/>
            <a:ext cx="12192000" cy="553968"/>
          </a:xfrm>
          <a:prstGeom prst="rect">
            <a:avLst/>
          </a:prstGeom>
          <a:solidFill>
            <a:srgbClr val="D5DBE5"/>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lang="es-MX" sz="2400">
                <a:solidFill>
                  <a:srgbClr val="3F3F3F"/>
                </a:solidFill>
                <a:latin typeface="Montserrat"/>
                <a:ea typeface="Montserrat"/>
                <a:cs typeface="Montserrat"/>
                <a:sym typeface="Montserrat"/>
              </a:rPr>
              <a:t>Experiencia en repatriación con convenios en varias instituciones</a:t>
            </a:r>
            <a:endParaRPr b="1" sz="2400">
              <a:solidFill>
                <a:srgbClr val="3F3F3F"/>
              </a:solidFill>
              <a:latin typeface="Montserrat"/>
              <a:ea typeface="Montserrat"/>
              <a:cs typeface="Montserrat"/>
              <a:sym typeface="Montserrat"/>
            </a:endParaRPr>
          </a:p>
        </p:txBody>
      </p:sp>
      <p:sp>
        <p:nvSpPr>
          <p:cNvPr id="201" name="Google Shape;201;p11"/>
          <p:cNvSpPr txBox="1"/>
          <p:nvPr/>
        </p:nvSpPr>
        <p:spPr>
          <a:xfrm>
            <a:off x="561838" y="2427343"/>
            <a:ext cx="3328937"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MX" sz="1200" u="none" cap="none" strike="noStrike">
                <a:solidFill>
                  <a:srgbClr val="000000"/>
                </a:solidFill>
                <a:latin typeface="Montserrat"/>
                <a:ea typeface="Montserrat"/>
                <a:cs typeface="Montserrat"/>
                <a:sym typeface="Montserrat"/>
              </a:rPr>
              <a:t>NY Herbarium New York Botanical Garden</a:t>
            </a:r>
            <a:endParaRPr b="0" i="0" sz="1200" u="none" cap="none" strike="noStrike">
              <a:solidFill>
                <a:srgbClr val="000000"/>
              </a:solidFill>
              <a:latin typeface="Montserrat"/>
              <a:ea typeface="Montserrat"/>
              <a:cs typeface="Montserrat"/>
              <a:sym typeface="Montserrat"/>
            </a:endParaRPr>
          </a:p>
        </p:txBody>
      </p:sp>
      <p:sp>
        <p:nvSpPr>
          <p:cNvPr id="202" name="Google Shape;202;p11"/>
          <p:cNvSpPr txBox="1"/>
          <p:nvPr/>
        </p:nvSpPr>
        <p:spPr>
          <a:xfrm>
            <a:off x="4248760" y="2403913"/>
            <a:ext cx="3405915"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MX" sz="1200" u="none" cap="none" strike="noStrike">
                <a:solidFill>
                  <a:srgbClr val="000000"/>
                </a:solidFill>
                <a:latin typeface="Montserrat"/>
                <a:ea typeface="Montserrat"/>
                <a:cs typeface="Montserrat"/>
                <a:sym typeface="Montserrat"/>
              </a:rPr>
              <a:t>K Herbarium Royal Botanical Gardens Kew</a:t>
            </a:r>
            <a:endParaRPr b="0" i="0" sz="1200" u="none" cap="none" strike="noStrike">
              <a:solidFill>
                <a:srgbClr val="000000"/>
              </a:solidFill>
              <a:latin typeface="Montserrat"/>
              <a:ea typeface="Montserrat"/>
              <a:cs typeface="Montserrat"/>
              <a:sym typeface="Montserrat"/>
            </a:endParaRPr>
          </a:p>
        </p:txBody>
      </p:sp>
      <p:sp>
        <p:nvSpPr>
          <p:cNvPr id="203" name="Google Shape;203;p11"/>
          <p:cNvSpPr txBox="1"/>
          <p:nvPr/>
        </p:nvSpPr>
        <p:spPr>
          <a:xfrm>
            <a:off x="8105214" y="2381675"/>
            <a:ext cx="2889600"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MX" sz="1200" u="none" cap="none" strike="noStrike">
                <a:solidFill>
                  <a:srgbClr val="000000"/>
                </a:solidFill>
                <a:latin typeface="Montserrat"/>
                <a:ea typeface="Montserrat"/>
                <a:cs typeface="Montserrat"/>
                <a:sym typeface="Montserrat"/>
              </a:rPr>
              <a:t>AZ Herbarium University of Arizona</a:t>
            </a:r>
            <a:endParaRPr b="0" i="0" sz="1200" u="none" cap="none" strike="noStrike">
              <a:solidFill>
                <a:srgbClr val="000000"/>
              </a:solidFill>
              <a:latin typeface="Montserrat"/>
              <a:ea typeface="Montserrat"/>
              <a:cs typeface="Montserrat"/>
              <a:sym typeface="Montserrat"/>
            </a:endParaRPr>
          </a:p>
        </p:txBody>
      </p:sp>
      <p:pic>
        <p:nvPicPr>
          <p:cNvPr id="204" name="Google Shape;204;p11"/>
          <p:cNvPicPr preferRelativeResize="0"/>
          <p:nvPr/>
        </p:nvPicPr>
        <p:blipFill rotWithShape="1">
          <a:blip r:embed="rId6">
            <a:alphaModFix/>
          </a:blip>
          <a:srcRect b="0" l="0" r="0" t="0"/>
          <a:stretch/>
        </p:blipFill>
        <p:spPr>
          <a:xfrm>
            <a:off x="520479" y="3833647"/>
            <a:ext cx="5389723" cy="3024353"/>
          </a:xfrm>
          <a:prstGeom prst="rect">
            <a:avLst/>
          </a:prstGeom>
          <a:noFill/>
          <a:ln>
            <a:noFill/>
          </a:ln>
        </p:spPr>
      </p:pic>
      <p:pic>
        <p:nvPicPr>
          <p:cNvPr id="205" name="Google Shape;205;p11"/>
          <p:cNvPicPr preferRelativeResize="0"/>
          <p:nvPr/>
        </p:nvPicPr>
        <p:blipFill rotWithShape="1">
          <a:blip r:embed="rId7">
            <a:alphaModFix/>
          </a:blip>
          <a:srcRect b="0" l="0" r="0" t="0"/>
          <a:stretch/>
        </p:blipFill>
        <p:spPr>
          <a:xfrm>
            <a:off x="10103435" y="3637519"/>
            <a:ext cx="1287250" cy="1837250"/>
          </a:xfrm>
          <a:prstGeom prst="rect">
            <a:avLst/>
          </a:prstGeom>
          <a:noFill/>
          <a:ln>
            <a:noFill/>
          </a:ln>
        </p:spPr>
      </p:pic>
      <p:pic>
        <p:nvPicPr>
          <p:cNvPr id="206" name="Google Shape;206;p11"/>
          <p:cNvPicPr preferRelativeResize="0"/>
          <p:nvPr/>
        </p:nvPicPr>
        <p:blipFill rotWithShape="1">
          <a:blip r:embed="rId8">
            <a:alphaModFix/>
          </a:blip>
          <a:srcRect b="0" l="0" r="0" t="0"/>
          <a:stretch/>
        </p:blipFill>
        <p:spPr>
          <a:xfrm>
            <a:off x="8360596" y="3637519"/>
            <a:ext cx="1287250" cy="1837257"/>
          </a:xfrm>
          <a:prstGeom prst="rect">
            <a:avLst/>
          </a:prstGeom>
          <a:noFill/>
          <a:ln>
            <a:noFill/>
          </a:ln>
        </p:spPr>
      </p:pic>
      <p:sp>
        <p:nvSpPr>
          <p:cNvPr id="207" name="Google Shape;207;p11"/>
          <p:cNvSpPr txBox="1"/>
          <p:nvPr/>
        </p:nvSpPr>
        <p:spPr>
          <a:xfrm>
            <a:off x="3923907" y="2879566"/>
            <a:ext cx="4571967" cy="446246"/>
          </a:xfrm>
          <a:prstGeom prst="rect">
            <a:avLst/>
          </a:prstGeom>
          <a:solidFill>
            <a:srgbClr val="FBE4D4"/>
          </a:solidFill>
          <a:ln cap="flat" cmpd="sng" w="9525">
            <a:solidFill>
              <a:srgbClr val="F4B08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s-MX" sz="1700" u="none" cap="none" strike="noStrike">
                <a:solidFill>
                  <a:srgbClr val="000000"/>
                </a:solidFill>
                <a:latin typeface="Montserrat"/>
                <a:ea typeface="Montserrat"/>
                <a:cs typeface="Montserrat"/>
                <a:sym typeface="Montserrat"/>
              </a:rPr>
              <a:t>archivos enviados a CONABIO vía FTP</a:t>
            </a:r>
            <a:endParaRPr b="0" i="0" sz="1700" u="none" cap="none" strike="noStrike">
              <a:solidFill>
                <a:srgbClr val="000000"/>
              </a:solidFill>
              <a:latin typeface="Montserrat"/>
              <a:ea typeface="Montserrat"/>
              <a:cs typeface="Montserrat"/>
              <a:sym typeface="Montserrat"/>
            </a:endParaRPr>
          </a:p>
        </p:txBody>
      </p:sp>
      <p:sp>
        <p:nvSpPr>
          <p:cNvPr id="208" name="Google Shape;208;p11"/>
          <p:cNvSpPr txBox="1"/>
          <p:nvPr/>
        </p:nvSpPr>
        <p:spPr>
          <a:xfrm>
            <a:off x="6891660" y="3259586"/>
            <a:ext cx="1196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Montserrat"/>
                <a:ea typeface="Montserrat"/>
                <a:cs typeface="Montserrat"/>
                <a:sym typeface="Montserrat"/>
              </a:rPr>
              <a:t>recepción</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Montserrat"/>
                <a:ea typeface="Montserrat"/>
                <a:cs typeface="Montserrat"/>
                <a:sym typeface="Montserrat"/>
              </a:rPr>
              <a:t>revisión</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Montserrat"/>
                <a:ea typeface="Montserrat"/>
                <a:cs typeface="Montserrat"/>
                <a:sym typeface="Montserrat"/>
              </a:rPr>
              <a:t>respaldo</a:t>
            </a:r>
            <a:endParaRPr b="0" i="0" sz="1400" u="none" cap="none" strike="noStrike">
              <a:solidFill>
                <a:srgbClr val="000000"/>
              </a:solidFill>
              <a:latin typeface="Montserrat"/>
              <a:ea typeface="Montserrat"/>
              <a:cs typeface="Montserrat"/>
              <a:sym typeface="Montserrat"/>
            </a:endParaRPr>
          </a:p>
        </p:txBody>
      </p:sp>
      <p:sp>
        <p:nvSpPr>
          <p:cNvPr id="209" name="Google Shape;209;p11"/>
          <p:cNvSpPr txBox="1"/>
          <p:nvPr/>
        </p:nvSpPr>
        <p:spPr>
          <a:xfrm>
            <a:off x="9069218" y="3292465"/>
            <a:ext cx="1795829"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ajuste de imagen</a:t>
            </a:r>
            <a:endParaRPr b="0" i="0" sz="1400" u="none" cap="none" strike="noStrike">
              <a:solidFill>
                <a:srgbClr val="000000"/>
              </a:solidFill>
              <a:latin typeface="Century Gothic"/>
              <a:ea typeface="Century Gothic"/>
              <a:cs typeface="Century Gothic"/>
              <a:sym typeface="Century Gothic"/>
            </a:endParaRPr>
          </a:p>
        </p:txBody>
      </p:sp>
      <p:sp>
        <p:nvSpPr>
          <p:cNvPr id="210" name="Google Shape;210;p11"/>
          <p:cNvSpPr txBox="1"/>
          <p:nvPr/>
        </p:nvSpPr>
        <p:spPr>
          <a:xfrm>
            <a:off x="10073762" y="5938169"/>
            <a:ext cx="1842103"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entury Gothic"/>
                <a:ea typeface="Century Gothic"/>
                <a:cs typeface="Century Gothic"/>
                <a:sym typeface="Century Gothic"/>
              </a:rPr>
              <a:t>control de calidad</a:t>
            </a:r>
            <a:endParaRPr b="0" i="0" sz="1400" u="none" cap="none" strike="noStrike">
              <a:solidFill>
                <a:srgbClr val="000000"/>
              </a:solidFill>
              <a:latin typeface="Century Gothic"/>
              <a:ea typeface="Century Gothic"/>
              <a:cs typeface="Century Gothic"/>
              <a:sym typeface="Century Gothic"/>
            </a:endParaRPr>
          </a:p>
        </p:txBody>
      </p:sp>
      <p:sp>
        <p:nvSpPr>
          <p:cNvPr id="211" name="Google Shape;211;p11"/>
          <p:cNvSpPr txBox="1"/>
          <p:nvPr/>
        </p:nvSpPr>
        <p:spPr>
          <a:xfrm>
            <a:off x="198259" y="3280029"/>
            <a:ext cx="155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Montserrat"/>
                <a:ea typeface="Montserrat"/>
                <a:cs typeface="Montserrat"/>
                <a:sym typeface="Montserrat"/>
              </a:rPr>
              <a:t>Georreferencia</a:t>
            </a:r>
            <a:endParaRPr b="0" i="0" sz="1400" u="none" cap="none" strike="noStrike">
              <a:solidFill>
                <a:srgbClr val="000000"/>
              </a:solidFill>
              <a:latin typeface="Montserrat"/>
              <a:ea typeface="Montserrat"/>
              <a:cs typeface="Montserrat"/>
              <a:sym typeface="Montserrat"/>
            </a:endParaRPr>
          </a:p>
        </p:txBody>
      </p:sp>
      <p:sp>
        <p:nvSpPr>
          <p:cNvPr id="212" name="Google Shape;212;p11"/>
          <p:cNvSpPr txBox="1"/>
          <p:nvPr/>
        </p:nvSpPr>
        <p:spPr>
          <a:xfrm>
            <a:off x="2402874" y="3263960"/>
            <a:ext cx="2000193"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Montserrat"/>
                <a:ea typeface="Montserrat"/>
                <a:cs typeface="Montserrat"/>
                <a:sym typeface="Montserrat"/>
              </a:rPr>
              <a:t>captura en Biótica</a:t>
            </a:r>
            <a:endParaRPr b="0" i="0" sz="1400" u="none" cap="none" strike="noStrike">
              <a:solidFill>
                <a:srgbClr val="000000"/>
              </a:solidFill>
              <a:latin typeface="Montserrat"/>
              <a:ea typeface="Montserrat"/>
              <a:cs typeface="Montserrat"/>
              <a:sym typeface="Montserrat"/>
            </a:endParaRPr>
          </a:p>
        </p:txBody>
      </p:sp>
      <p:cxnSp>
        <p:nvCxnSpPr>
          <p:cNvPr id="213" name="Google Shape;213;p11"/>
          <p:cNvCxnSpPr/>
          <p:nvPr/>
        </p:nvCxnSpPr>
        <p:spPr>
          <a:xfrm flipH="1" rot="10800000">
            <a:off x="336079" y="4800948"/>
            <a:ext cx="420059" cy="12202"/>
          </a:xfrm>
          <a:prstGeom prst="straightConnector1">
            <a:avLst/>
          </a:prstGeom>
          <a:noFill/>
          <a:ln cap="flat" cmpd="sng" w="9525">
            <a:solidFill>
              <a:srgbClr val="5597D3"/>
            </a:solidFill>
            <a:prstDash val="solid"/>
            <a:round/>
            <a:headEnd len="sm" w="sm" type="none"/>
            <a:tailEnd len="med" w="med" type="triangle"/>
          </a:ln>
        </p:spPr>
      </p:cxnSp>
      <p:cxnSp>
        <p:nvCxnSpPr>
          <p:cNvPr id="214" name="Google Shape;214;p11"/>
          <p:cNvCxnSpPr/>
          <p:nvPr/>
        </p:nvCxnSpPr>
        <p:spPr>
          <a:xfrm>
            <a:off x="336079" y="3664039"/>
            <a:ext cx="0" cy="1149111"/>
          </a:xfrm>
          <a:prstGeom prst="straightConnector1">
            <a:avLst/>
          </a:prstGeom>
          <a:noFill/>
          <a:ln cap="flat" cmpd="sng" w="9525">
            <a:solidFill>
              <a:srgbClr val="5597D3"/>
            </a:solidFill>
            <a:prstDash val="solid"/>
            <a:round/>
            <a:headEnd len="sm" w="sm" type="none"/>
            <a:tailEnd len="sm" w="sm" type="none"/>
          </a:ln>
        </p:spPr>
      </p:cxnSp>
      <p:cxnSp>
        <p:nvCxnSpPr>
          <p:cNvPr id="215" name="Google Shape;215;p11"/>
          <p:cNvCxnSpPr/>
          <p:nvPr/>
        </p:nvCxnSpPr>
        <p:spPr>
          <a:xfrm>
            <a:off x="8087760" y="6164973"/>
            <a:ext cx="1986002" cy="0"/>
          </a:xfrm>
          <a:prstGeom prst="straightConnector1">
            <a:avLst/>
          </a:prstGeom>
          <a:noFill/>
          <a:ln cap="flat" cmpd="sng" w="9525">
            <a:solidFill>
              <a:srgbClr val="5597D3"/>
            </a:solidFill>
            <a:prstDash val="solid"/>
            <a:round/>
            <a:headEnd len="sm" w="sm" type="none"/>
            <a:tailEnd len="med" w="med" type="triangle"/>
          </a:ln>
        </p:spPr>
      </p:cxnSp>
      <p:cxnSp>
        <p:nvCxnSpPr>
          <p:cNvPr id="216" name="Google Shape;216;p11"/>
          <p:cNvCxnSpPr/>
          <p:nvPr/>
        </p:nvCxnSpPr>
        <p:spPr>
          <a:xfrm>
            <a:off x="9723927" y="4556144"/>
            <a:ext cx="349835" cy="0"/>
          </a:xfrm>
          <a:prstGeom prst="straightConnector1">
            <a:avLst/>
          </a:prstGeom>
          <a:noFill/>
          <a:ln cap="flat" cmpd="sng" w="9525">
            <a:solidFill>
              <a:srgbClr val="5597D3"/>
            </a:solidFill>
            <a:prstDash val="solid"/>
            <a:round/>
            <a:headEnd len="sm" w="sm" type="none"/>
            <a:tailEnd len="med" w="med" type="triangle"/>
          </a:ln>
        </p:spPr>
      </p:cxnSp>
      <p:cxnSp>
        <p:nvCxnSpPr>
          <p:cNvPr id="217" name="Google Shape;217;p11"/>
          <p:cNvCxnSpPr/>
          <p:nvPr/>
        </p:nvCxnSpPr>
        <p:spPr>
          <a:xfrm rot="10800000">
            <a:off x="4185791" y="3482642"/>
            <a:ext cx="2584171" cy="14131"/>
          </a:xfrm>
          <a:prstGeom prst="straightConnector1">
            <a:avLst/>
          </a:prstGeom>
          <a:noFill/>
          <a:ln cap="flat" cmpd="sng" w="9525">
            <a:solidFill>
              <a:srgbClr val="5597D3"/>
            </a:solidFill>
            <a:prstDash val="solid"/>
            <a:round/>
            <a:headEnd len="sm" w="sm" type="none"/>
            <a:tailEnd len="med" w="med" type="triangle"/>
          </a:ln>
        </p:spPr>
      </p:cxnSp>
      <p:cxnSp>
        <p:nvCxnSpPr>
          <p:cNvPr id="218" name="Google Shape;218;p11"/>
          <p:cNvCxnSpPr>
            <a:stCxn id="203" idx="2"/>
            <a:endCxn id="207" idx="3"/>
          </p:cNvCxnSpPr>
          <p:nvPr/>
        </p:nvCxnSpPr>
        <p:spPr>
          <a:xfrm flipH="1">
            <a:off x="8495814" y="2750977"/>
            <a:ext cx="1054200" cy="351600"/>
          </a:xfrm>
          <a:prstGeom prst="straightConnector1">
            <a:avLst/>
          </a:prstGeom>
          <a:noFill/>
          <a:ln cap="flat" cmpd="sng" w="12700">
            <a:solidFill>
              <a:srgbClr val="5597D3"/>
            </a:solidFill>
            <a:prstDash val="solid"/>
            <a:round/>
            <a:headEnd len="sm" w="sm" type="none"/>
            <a:tailEnd len="med" w="med" type="triangle"/>
          </a:ln>
        </p:spPr>
      </p:cxnSp>
      <p:cxnSp>
        <p:nvCxnSpPr>
          <p:cNvPr id="219" name="Google Shape;219;p11"/>
          <p:cNvCxnSpPr/>
          <p:nvPr/>
        </p:nvCxnSpPr>
        <p:spPr>
          <a:xfrm flipH="1">
            <a:off x="6209861" y="2729717"/>
            <a:ext cx="1" cy="149849"/>
          </a:xfrm>
          <a:prstGeom prst="straightConnector1">
            <a:avLst/>
          </a:prstGeom>
          <a:noFill/>
          <a:ln cap="flat" cmpd="sng" w="9525">
            <a:solidFill>
              <a:srgbClr val="5597D3"/>
            </a:solidFill>
            <a:prstDash val="solid"/>
            <a:round/>
            <a:headEnd len="sm" w="sm" type="none"/>
            <a:tailEnd len="med" w="med" type="triangle"/>
          </a:ln>
        </p:spPr>
      </p:cxnSp>
      <p:cxnSp>
        <p:nvCxnSpPr>
          <p:cNvPr id="220" name="Google Shape;220;p11"/>
          <p:cNvCxnSpPr/>
          <p:nvPr/>
        </p:nvCxnSpPr>
        <p:spPr>
          <a:xfrm>
            <a:off x="2634247" y="2781875"/>
            <a:ext cx="1256528" cy="320947"/>
          </a:xfrm>
          <a:prstGeom prst="straightConnector1">
            <a:avLst/>
          </a:prstGeom>
          <a:noFill/>
          <a:ln cap="flat" cmpd="sng" w="9525">
            <a:solidFill>
              <a:srgbClr val="5597D3"/>
            </a:solidFill>
            <a:prstDash val="solid"/>
            <a:round/>
            <a:headEnd len="sm" w="sm" type="none"/>
            <a:tailEnd len="med" w="med" type="triangle"/>
          </a:ln>
        </p:spPr>
      </p:cxnSp>
      <p:cxnSp>
        <p:nvCxnSpPr>
          <p:cNvPr id="221" name="Google Shape;221;p11"/>
          <p:cNvCxnSpPr/>
          <p:nvPr/>
        </p:nvCxnSpPr>
        <p:spPr>
          <a:xfrm flipH="1" rot="10800000">
            <a:off x="7953085" y="3495066"/>
            <a:ext cx="1146688" cy="5880"/>
          </a:xfrm>
          <a:prstGeom prst="straightConnector1">
            <a:avLst/>
          </a:prstGeom>
          <a:noFill/>
          <a:ln cap="flat" cmpd="sng" w="9525">
            <a:solidFill>
              <a:srgbClr val="5597D3"/>
            </a:solidFill>
            <a:prstDash val="solid"/>
            <a:round/>
            <a:headEnd len="sm" w="sm" type="none"/>
            <a:tailEnd len="med" w="med" type="triangle"/>
          </a:ln>
        </p:spPr>
      </p:cxnSp>
      <p:cxnSp>
        <p:nvCxnSpPr>
          <p:cNvPr id="222" name="Google Shape;222;p11"/>
          <p:cNvCxnSpPr/>
          <p:nvPr/>
        </p:nvCxnSpPr>
        <p:spPr>
          <a:xfrm rot="10800000">
            <a:off x="1697198" y="3489146"/>
            <a:ext cx="709372" cy="0"/>
          </a:xfrm>
          <a:prstGeom prst="straightConnector1">
            <a:avLst/>
          </a:prstGeom>
          <a:noFill/>
          <a:ln cap="flat" cmpd="sng" w="9525">
            <a:solidFill>
              <a:srgbClr val="5597D3"/>
            </a:solidFill>
            <a:prstDash val="solid"/>
            <a:round/>
            <a:headEnd len="sm" w="sm" type="none"/>
            <a:tailEnd len="med" w="med" type="triangle"/>
          </a:ln>
        </p:spPr>
      </p:cxnSp>
      <p:pic>
        <p:nvPicPr>
          <p:cNvPr descr="C:\jmartine\Fotos digitales\2004\Arizona\consulta.jpg" id="223" name="Google Shape;223;p11"/>
          <p:cNvPicPr preferRelativeResize="0"/>
          <p:nvPr/>
        </p:nvPicPr>
        <p:blipFill rotWithShape="1">
          <a:blip r:embed="rId9">
            <a:alphaModFix/>
          </a:blip>
          <a:srcRect b="0" l="0" r="0" t="0"/>
          <a:stretch/>
        </p:blipFill>
        <p:spPr>
          <a:xfrm>
            <a:off x="5643716" y="5281720"/>
            <a:ext cx="2253270" cy="1491054"/>
          </a:xfrm>
          <a:prstGeom prst="rect">
            <a:avLst/>
          </a:prstGeom>
          <a:noFill/>
          <a:ln>
            <a:noFill/>
          </a:ln>
        </p:spPr>
      </p:pic>
      <p:sp>
        <p:nvSpPr>
          <p:cNvPr id="224" name="Google Shape;224;p11"/>
          <p:cNvSpPr txBox="1"/>
          <p:nvPr/>
        </p:nvSpPr>
        <p:spPr>
          <a:xfrm>
            <a:off x="5563629" y="6642556"/>
            <a:ext cx="776175"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
              <a:buFont typeface="Arial"/>
              <a:buNone/>
            </a:pPr>
            <a:r>
              <a:rPr b="0" i="0" lang="es-MX" sz="800" u="none" cap="none" strike="noStrike">
                <a:solidFill>
                  <a:schemeClr val="lt1"/>
                </a:solidFill>
                <a:latin typeface="Arial"/>
                <a:ea typeface="Arial"/>
                <a:cs typeface="Arial"/>
                <a:sym typeface="Arial"/>
              </a:rPr>
              <a:t>John Reeder</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2"/>
          <p:cNvSpPr txBox="1"/>
          <p:nvPr>
            <p:ph type="title"/>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Repatriación por donación de bases de datos</a:t>
            </a:r>
            <a:endParaRPr b="1" sz="3200">
              <a:solidFill>
                <a:srgbClr val="3F3F3F"/>
              </a:solidFill>
              <a:latin typeface="Montserrat"/>
              <a:ea typeface="Montserrat"/>
              <a:cs typeface="Montserrat"/>
              <a:sym typeface="Montserrat"/>
            </a:endParaRPr>
          </a:p>
        </p:txBody>
      </p:sp>
      <p:graphicFrame>
        <p:nvGraphicFramePr>
          <p:cNvPr id="231" name="Google Shape;231;p12"/>
          <p:cNvGraphicFramePr/>
          <p:nvPr/>
        </p:nvGraphicFramePr>
        <p:xfrm>
          <a:off x="0" y="1441830"/>
          <a:ext cx="3000000" cy="3000000"/>
        </p:xfrm>
        <a:graphic>
          <a:graphicData uri="http://schemas.openxmlformats.org/drawingml/2006/table">
            <a:tbl>
              <a:tblPr bandRow="1" firstRow="1">
                <a:noFill/>
                <a:tableStyleId>{EFC9FEDE-E75C-4DFE-941F-AF690B0363AF}</a:tableStyleId>
              </a:tblPr>
              <a:tblGrid>
                <a:gridCol w="4818275"/>
              </a:tblGrid>
              <a:tr h="876050">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latin typeface="Montserrat"/>
                          <a:ea typeface="Montserrat"/>
                          <a:cs typeface="Montserrat"/>
                          <a:sym typeface="Montserrat"/>
                        </a:rPr>
                        <a:t>Comunicación directa con el curador de la colección científica</a:t>
                      </a:r>
                      <a:endParaRPr b="0" sz="2000" u="none" cap="none" strike="noStrike">
                        <a:solidFill>
                          <a:schemeClr val="dk1"/>
                        </a:solidFill>
                        <a:latin typeface="Montserrat"/>
                        <a:ea typeface="Montserrat"/>
                        <a:cs typeface="Montserrat"/>
                        <a:sym typeface="Montserrat"/>
                      </a:endParaRPr>
                    </a:p>
                  </a:txBody>
                  <a:tcPr marT="45725" marB="45725" marR="91450" marL="91450"/>
                </a:tc>
              </a:tr>
              <a:tr h="810675">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Memorándum de colaboración institucional entre países</a:t>
                      </a:r>
                      <a:endParaRPr b="0" sz="2000" u="none" cap="none" strike="noStrike">
                        <a:solidFill>
                          <a:schemeClr val="dk1"/>
                        </a:solidFill>
                        <a:latin typeface="Montserrat"/>
                        <a:ea typeface="Montserrat"/>
                        <a:cs typeface="Montserrat"/>
                        <a:sym typeface="Montserrat"/>
                      </a:endParaRPr>
                    </a:p>
                  </a:txBody>
                  <a:tcPr marT="45725" marB="45725" marR="91450" marL="91450"/>
                </a:tc>
              </a:tr>
              <a:tr h="761850">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Limpieza y estandarización de datos</a:t>
                      </a:r>
                      <a:endParaRPr b="0" sz="2000" u="none" cap="none" strike="noStrike">
                        <a:latin typeface="Montserrat"/>
                        <a:ea typeface="Montserrat"/>
                        <a:cs typeface="Montserrat"/>
                        <a:sym typeface="Montserrat"/>
                      </a:endParaRPr>
                    </a:p>
                  </a:txBody>
                  <a:tcPr marT="45725" marB="45725" marR="91450" marL="91450"/>
                </a:tc>
              </a:tr>
              <a:tr h="699825">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Georreferencia de localidades</a:t>
                      </a:r>
                      <a:endParaRPr sz="2000" u="none" cap="none" strike="noStrike">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0" sz="2000" u="none" cap="none" strike="noStrike">
                        <a:latin typeface="Montserrat"/>
                        <a:ea typeface="Montserrat"/>
                        <a:cs typeface="Montserrat"/>
                        <a:sym typeface="Montserrat"/>
                      </a:endParaRPr>
                    </a:p>
                  </a:txBody>
                  <a:tcPr marT="45725" marB="45725" marR="91450" marL="91450"/>
                </a:tc>
              </a:tr>
              <a:tr h="1179650">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Regreso de información estandarizada y georreferida a la colección de origen</a:t>
                      </a:r>
                      <a:endParaRPr b="0" sz="2000" u="none" cap="none" strike="noStrike">
                        <a:latin typeface="Montserrat"/>
                        <a:ea typeface="Montserrat"/>
                        <a:cs typeface="Montserrat"/>
                        <a:sym typeface="Montserrat"/>
                      </a:endParaRPr>
                    </a:p>
                  </a:txBody>
                  <a:tcPr marT="45725" marB="45725" marR="91450" marL="91450"/>
                </a:tc>
              </a:tr>
            </a:tbl>
          </a:graphicData>
        </a:graphic>
      </p:graphicFrame>
      <p:graphicFrame>
        <p:nvGraphicFramePr>
          <p:cNvPr id="232" name="Google Shape;232;p12"/>
          <p:cNvGraphicFramePr/>
          <p:nvPr/>
        </p:nvGraphicFramePr>
        <p:xfrm>
          <a:off x="5020056" y="1757340"/>
          <a:ext cx="3000000" cy="3000000"/>
        </p:xfrm>
        <a:graphic>
          <a:graphicData uri="http://schemas.openxmlformats.org/drawingml/2006/table">
            <a:tbl>
              <a:tblPr bandRow="1" firstCol="1" firstRow="1">
                <a:noFill/>
                <a:tableStyleId>{0ED8EAD2-F200-42CC-BA76-19FC28C3ECBC}</a:tableStyleId>
              </a:tblPr>
              <a:tblGrid>
                <a:gridCol w="3222500"/>
                <a:gridCol w="1614675"/>
                <a:gridCol w="1207900"/>
                <a:gridCol w="787575"/>
              </a:tblGrid>
              <a:tr h="516700">
                <a:tc gridSpan="4">
                  <a:txBody>
                    <a:bodyPr/>
                    <a:lstStyle/>
                    <a:p>
                      <a:pPr indent="0" lvl="0" marL="0" marR="0" rtl="0" algn="ctr">
                        <a:lnSpc>
                          <a:spcPct val="115000"/>
                        </a:lnSpc>
                        <a:spcBef>
                          <a:spcPts val="0"/>
                        </a:spcBef>
                        <a:spcAft>
                          <a:spcPts val="0"/>
                        </a:spcAft>
                        <a:buClr>
                          <a:schemeClr val="dk1"/>
                        </a:buClr>
                        <a:buSzPts val="1100"/>
                        <a:buFont typeface="Calibri"/>
                        <a:buNone/>
                      </a:pPr>
                      <a:r>
                        <a:t/>
                      </a:r>
                      <a:endParaRPr sz="11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lt1"/>
                        </a:buClr>
                        <a:buSzPts val="1100"/>
                        <a:buFont typeface="Montserrat"/>
                        <a:buNone/>
                      </a:pPr>
                      <a:r>
                        <a:rPr lang="es-MX" sz="1100" u="none" cap="none" strike="noStrike">
                          <a:solidFill>
                            <a:schemeClr val="lt1"/>
                          </a:solidFill>
                          <a:latin typeface="Montserrat"/>
                          <a:ea typeface="Montserrat"/>
                          <a:cs typeface="Montserrat"/>
                          <a:sym typeface="Montserrat"/>
                        </a:rPr>
                        <a:t>Bases de datos donadas</a:t>
                      </a:r>
                      <a:endParaRPr/>
                    </a:p>
                    <a:p>
                      <a:pPr indent="0" lvl="0" marL="0" marR="0" rtl="0" algn="l">
                        <a:lnSpc>
                          <a:spcPct val="115000"/>
                        </a:lnSpc>
                        <a:spcBef>
                          <a:spcPts val="0"/>
                        </a:spcBef>
                        <a:spcAft>
                          <a:spcPts val="0"/>
                        </a:spcAft>
                        <a:buNone/>
                      </a:pPr>
                      <a:r>
                        <a:t/>
                      </a:r>
                      <a:endParaRPr sz="1100" u="none" cap="none" strike="noStrike">
                        <a:latin typeface="Montserrat"/>
                        <a:ea typeface="Montserrat"/>
                        <a:cs typeface="Montserrat"/>
                        <a:sym typeface="Montserrat"/>
                      </a:endParaRPr>
                    </a:p>
                  </a:txBody>
                  <a:tcPr marT="0" marB="0" marR="68575" marL="68575" anchor="b">
                    <a:solidFill>
                      <a:srgbClr val="7B7B7B"/>
                    </a:solidFill>
                  </a:tcPr>
                </a:tc>
                <a:tc hMerge="1"/>
                <a:tc hMerge="1"/>
                <a:tc hMerge="1"/>
              </a:tr>
              <a:tr h="208800">
                <a:tc>
                  <a:txBody>
                    <a:bodyPr/>
                    <a:lstStyle/>
                    <a:p>
                      <a:pPr indent="0" lvl="0" marL="0" marR="0" rtl="0" algn="l">
                        <a:lnSpc>
                          <a:spcPct val="115000"/>
                        </a:lnSpc>
                        <a:spcBef>
                          <a:spcPts val="0"/>
                        </a:spcBef>
                        <a:spcAft>
                          <a:spcPts val="0"/>
                        </a:spcAft>
                        <a:buNone/>
                      </a:pPr>
                      <a:r>
                        <a:rPr lang="es-MX" sz="1100" u="none" cap="none" strike="noStrike">
                          <a:solidFill>
                            <a:schemeClr val="dk1"/>
                          </a:solidFill>
                          <a:latin typeface="Montserrat"/>
                          <a:ea typeface="Montserrat"/>
                          <a:cs typeface="Montserrat"/>
                          <a:sym typeface="Montserrat"/>
                        </a:rPr>
                        <a:t>herbario</a:t>
                      </a:r>
                      <a:endParaRPr b="1" sz="1100" u="none" cap="none" strike="noStrike">
                        <a:solidFill>
                          <a:schemeClr val="dk1"/>
                        </a:solidFill>
                        <a:latin typeface="Montserrat"/>
                        <a:ea typeface="Montserrat"/>
                        <a:cs typeface="Montserrat"/>
                        <a:sym typeface="Montserrat"/>
                      </a:endParaRPr>
                    </a:p>
                  </a:txBody>
                  <a:tcPr marT="0" marB="0" marR="68575" marL="68575">
                    <a:solidFill>
                      <a:schemeClr val="accent3">
                        <a:alpha val="61960"/>
                      </a:schemeClr>
                    </a:solidFill>
                  </a:tcPr>
                </a:tc>
                <a:tc>
                  <a:txBody>
                    <a:bodyPr/>
                    <a:lstStyle/>
                    <a:p>
                      <a:pPr indent="0" lvl="0" marL="0" marR="0" rtl="0" algn="ctr">
                        <a:lnSpc>
                          <a:spcPct val="115000"/>
                        </a:lnSpc>
                        <a:spcBef>
                          <a:spcPts val="0"/>
                        </a:spcBef>
                        <a:spcAft>
                          <a:spcPts val="0"/>
                        </a:spcAft>
                        <a:buNone/>
                      </a:pPr>
                      <a:r>
                        <a:rPr b="1" lang="es-MX" sz="1100" u="none" cap="none" strike="noStrike">
                          <a:solidFill>
                            <a:schemeClr val="dk1"/>
                          </a:solidFill>
                          <a:latin typeface="Montserrat"/>
                          <a:ea typeface="Montserrat"/>
                          <a:cs typeface="Montserrat"/>
                          <a:sym typeface="Montserrat"/>
                        </a:rPr>
                        <a:t>grupo</a:t>
                      </a:r>
                      <a:endParaRPr b="1" sz="1100" u="none" cap="none" strike="noStrike">
                        <a:solidFill>
                          <a:schemeClr val="dk1"/>
                        </a:solidFill>
                        <a:latin typeface="Montserrat"/>
                        <a:ea typeface="Montserrat"/>
                        <a:cs typeface="Montserrat"/>
                        <a:sym typeface="Montserrat"/>
                      </a:endParaRPr>
                    </a:p>
                  </a:txBody>
                  <a:tcPr marT="0" marB="0" marR="68575" marL="68575">
                    <a:solidFill>
                      <a:srgbClr val="C9C9C9"/>
                    </a:solidFill>
                  </a:tcPr>
                </a:tc>
                <a:tc>
                  <a:txBody>
                    <a:bodyPr/>
                    <a:lstStyle/>
                    <a:p>
                      <a:pPr indent="0" lvl="0" marL="0" marR="0" rtl="0" algn="ctr">
                        <a:lnSpc>
                          <a:spcPct val="115000"/>
                        </a:lnSpc>
                        <a:spcBef>
                          <a:spcPts val="0"/>
                        </a:spcBef>
                        <a:spcAft>
                          <a:spcPts val="0"/>
                        </a:spcAft>
                        <a:buNone/>
                      </a:pPr>
                      <a:r>
                        <a:rPr b="1" lang="es-MX" sz="1100" u="none" cap="none" strike="noStrike">
                          <a:solidFill>
                            <a:schemeClr val="dk1"/>
                          </a:solidFill>
                          <a:latin typeface="Montserrat"/>
                          <a:ea typeface="Montserrat"/>
                          <a:cs typeface="Montserrat"/>
                          <a:sym typeface="Montserrat"/>
                        </a:rPr>
                        <a:t>ejemplares</a:t>
                      </a:r>
                      <a:endParaRPr b="1" sz="1100" u="none" cap="none" strike="noStrike">
                        <a:solidFill>
                          <a:schemeClr val="dk1"/>
                        </a:solidFill>
                        <a:latin typeface="Montserrat"/>
                        <a:ea typeface="Montserrat"/>
                        <a:cs typeface="Montserrat"/>
                        <a:sym typeface="Montserrat"/>
                      </a:endParaRPr>
                    </a:p>
                  </a:txBody>
                  <a:tcPr marT="0" marB="0" marR="68575" marL="68575">
                    <a:solidFill>
                      <a:srgbClr val="C9C9C9"/>
                    </a:solidFill>
                  </a:tcPr>
                </a:tc>
                <a:tc>
                  <a:txBody>
                    <a:bodyPr/>
                    <a:lstStyle/>
                    <a:p>
                      <a:pPr indent="0" lvl="0" marL="0" marR="0" rtl="0" algn="ctr">
                        <a:lnSpc>
                          <a:spcPct val="115000"/>
                        </a:lnSpc>
                        <a:spcBef>
                          <a:spcPts val="0"/>
                        </a:spcBef>
                        <a:spcAft>
                          <a:spcPts val="0"/>
                        </a:spcAft>
                        <a:buNone/>
                      </a:pPr>
                      <a:r>
                        <a:rPr b="1" lang="es-MX" sz="1100" u="none" cap="none" strike="noStrike">
                          <a:solidFill>
                            <a:schemeClr val="dk1"/>
                          </a:solidFill>
                          <a:latin typeface="Montserrat"/>
                          <a:ea typeface="Montserrat"/>
                          <a:cs typeface="Montserrat"/>
                          <a:sym typeface="Montserrat"/>
                        </a:rPr>
                        <a:t>tipos</a:t>
                      </a:r>
                      <a:endParaRPr b="1" sz="1100" u="none" cap="none" strike="noStrike">
                        <a:solidFill>
                          <a:schemeClr val="dk1"/>
                        </a:solidFill>
                        <a:latin typeface="Montserrat"/>
                        <a:ea typeface="Montserrat"/>
                        <a:cs typeface="Montserrat"/>
                        <a:sym typeface="Montserrat"/>
                      </a:endParaRPr>
                    </a:p>
                  </a:txBody>
                  <a:tcPr marT="0" marB="0" marR="68575" marL="68575">
                    <a:solidFill>
                      <a:srgbClr val="C9C9C9"/>
                    </a:solidFill>
                  </a:tcPr>
                </a:tc>
              </a:tr>
              <a:tr h="208800">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New York Botanical Garden Herbarium, NY</a:t>
                      </a:r>
                      <a:endParaRPr/>
                    </a:p>
                  </a:txBody>
                  <a:tcPr marT="9525" marB="0" marR="9525" marL="9525" anchor="b">
                    <a:solidFill>
                      <a:schemeClr val="accent3">
                        <a:alpha val="61960"/>
                      </a:schemeClr>
                    </a:solidFill>
                  </a:tcPr>
                </a:tc>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plantas vasculares, briofitas y hongos</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281 736</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186</a:t>
                      </a:r>
                      <a:endParaRPr/>
                    </a:p>
                  </a:txBody>
                  <a:tcPr marT="9525" marB="0" marR="9525" marL="9525" anchor="b"/>
                </a:tc>
              </a:tr>
              <a:tr h="208800">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Royal Botanic Gardens Kew Herbarium, K</a:t>
                      </a:r>
                      <a:endParaRPr/>
                    </a:p>
                  </a:txBody>
                  <a:tcPr marT="9525" marB="0" marR="9525" marL="9525" anchor="b">
                    <a:solidFill>
                      <a:schemeClr val="accent3">
                        <a:alpha val="61960"/>
                      </a:schemeClr>
                    </a:solidFill>
                  </a:tcPr>
                </a:tc>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Leguminosae</a:t>
                      </a:r>
                      <a:endParaRPr b="0" i="0" sz="1100" u="none" cap="none" strike="noStrike">
                        <a:solidFill>
                          <a:srgbClr val="000000"/>
                        </a:solidFill>
                        <a:latin typeface="Montserrat"/>
                        <a:ea typeface="Montserrat"/>
                        <a:cs typeface="Montserrat"/>
                        <a:sym typeface="Montserrat"/>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156</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114</a:t>
                      </a:r>
                      <a:endParaRPr/>
                    </a:p>
                  </a:txBody>
                  <a:tcPr marT="9525" marB="0" marR="9525" marL="9525" anchor="b"/>
                </a:tc>
              </a:tr>
              <a:tr h="208800">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California Academy of Science Herbarium, CAS</a:t>
                      </a:r>
                      <a:endParaRPr/>
                    </a:p>
                  </a:txBody>
                  <a:tcPr marT="9525" marB="0" marR="9525" marL="9525" anchor="b">
                    <a:solidFill>
                      <a:schemeClr val="accent3">
                        <a:alpha val="61960"/>
                      </a:schemeClr>
                    </a:solidFill>
                  </a:tcPr>
                </a:tc>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Cactaceae</a:t>
                      </a:r>
                      <a:endParaRPr b="0" i="0" sz="1100" u="none" cap="none" strike="noStrike">
                        <a:solidFill>
                          <a:srgbClr val="000000"/>
                        </a:solidFill>
                        <a:latin typeface="Montserrat"/>
                        <a:ea typeface="Montserrat"/>
                        <a:cs typeface="Montserrat"/>
                        <a:sym typeface="Montserrat"/>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130</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10</a:t>
                      </a:r>
                      <a:endParaRPr/>
                    </a:p>
                  </a:txBody>
                  <a:tcPr marT="9525" marB="0" marR="9525" marL="9525" anchor="b"/>
                </a:tc>
              </a:tr>
              <a:tr h="208800">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San Diego Herbarium, SD</a:t>
                      </a:r>
                      <a:endParaRPr/>
                    </a:p>
                  </a:txBody>
                  <a:tcPr marT="9525" marB="0" marR="9525" marL="9525" anchor="b">
                    <a:solidFill>
                      <a:schemeClr val="accent3">
                        <a:alpha val="61960"/>
                      </a:schemeClr>
                    </a:solidFill>
                  </a:tcPr>
                </a:tc>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Cactaceae</a:t>
                      </a:r>
                      <a:endParaRPr b="0" i="0" sz="1100" u="none" cap="none" strike="noStrike">
                        <a:solidFill>
                          <a:srgbClr val="000000"/>
                        </a:solidFill>
                        <a:latin typeface="Montserrat"/>
                        <a:ea typeface="Montserrat"/>
                        <a:cs typeface="Montserrat"/>
                        <a:sym typeface="Montserrat"/>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572</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a:t>
                      </a:r>
                      <a:endParaRPr/>
                    </a:p>
                  </a:txBody>
                  <a:tcPr marT="9525" marB="0" marR="9525" marL="9525" anchor="b"/>
                </a:tc>
              </a:tr>
              <a:tr h="208800">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University of Minessota, J. F. Bell Museum of Natural History, Vasculas Plant Colección MIN</a:t>
                      </a:r>
                      <a:endParaRPr/>
                    </a:p>
                  </a:txBody>
                  <a:tcPr marT="9525" marB="0" marR="9525" marL="9525" anchor="b">
                    <a:solidFill>
                      <a:schemeClr val="accent3">
                        <a:alpha val="61960"/>
                      </a:schemeClr>
                    </a:solidFill>
                  </a:tcPr>
                </a:tc>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plantas vasculares</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106</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a:t>
                      </a:r>
                      <a:endParaRPr/>
                    </a:p>
                  </a:txBody>
                  <a:tcPr marT="9525" marB="0" marR="9525" marL="9525" anchor="b"/>
                </a:tc>
              </a:tr>
              <a:tr h="208800">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Real Jardín Botánico de Madrid CSIC, Herbario Sessé y Mociño, MA</a:t>
                      </a:r>
                      <a:endParaRPr/>
                    </a:p>
                  </a:txBody>
                  <a:tcPr marT="9525" marB="0" marR="9525" marL="9525" anchor="b">
                    <a:solidFill>
                      <a:schemeClr val="accent3">
                        <a:alpha val="61960"/>
                      </a:schemeClr>
                    </a:solidFill>
                  </a:tcPr>
                </a:tc>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plantas vasculares</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14 334</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463</a:t>
                      </a:r>
                      <a:endParaRPr/>
                    </a:p>
                  </a:txBody>
                  <a:tcPr marT="9525" marB="0" marR="9525" marL="9525" anchor="b"/>
                </a:tc>
              </a:tr>
              <a:tr h="208800">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The University of Arizona Herbarium, ARIZ</a:t>
                      </a:r>
                      <a:endParaRPr/>
                    </a:p>
                  </a:txBody>
                  <a:tcPr marT="9525" marB="0" marR="9525" marL="9525" anchor="b">
                    <a:solidFill>
                      <a:schemeClr val="accent3">
                        <a:alpha val="61960"/>
                      </a:schemeClr>
                    </a:solidFill>
                  </a:tcPr>
                </a:tc>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plantas vasculares</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12 334</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a:t>
                      </a:r>
                      <a:endParaRPr/>
                    </a:p>
                  </a:txBody>
                  <a:tcPr marT="9525" marB="0" marR="9525" marL="9525" anchor="b"/>
                </a:tc>
              </a:tr>
              <a:tr h="208800">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Missouri Botanical Garden Herbarium, MO</a:t>
                      </a:r>
                      <a:endParaRPr/>
                    </a:p>
                  </a:txBody>
                  <a:tcPr marT="9525" marB="0" marR="9525" marL="9525" anchor="b">
                    <a:solidFill>
                      <a:schemeClr val="accent3">
                        <a:alpha val="61960"/>
                      </a:schemeClr>
                    </a:solidFill>
                  </a:tcPr>
                </a:tc>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plantas vasculares</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63 162</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a:t>
                      </a:r>
                      <a:endParaRPr/>
                    </a:p>
                  </a:txBody>
                  <a:tcPr marT="9525" marB="0" marR="9525" marL="9525" anchor="b"/>
                </a:tc>
              </a:tr>
              <a:tr h="208800">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The United States National Herbarium, Smithsonian Institution, US</a:t>
                      </a:r>
                      <a:endParaRPr/>
                    </a:p>
                  </a:txBody>
                  <a:tcPr marT="9525" marB="0" marR="9525" marL="9525" anchor="b">
                    <a:solidFill>
                      <a:schemeClr val="accent3">
                        <a:alpha val="61960"/>
                      </a:schemeClr>
                    </a:solidFill>
                  </a:tcPr>
                </a:tc>
                <a:tc>
                  <a:txBody>
                    <a:bodyPr/>
                    <a:lstStyle/>
                    <a:p>
                      <a:pPr indent="0" lvl="0" marL="0" marR="0" rtl="0" algn="l">
                        <a:spcBef>
                          <a:spcPts val="0"/>
                        </a:spcBef>
                        <a:spcAft>
                          <a:spcPts val="0"/>
                        </a:spcAft>
                        <a:buNone/>
                      </a:pPr>
                      <a:r>
                        <a:rPr b="0" i="0" lang="es-MX" sz="1100" u="none" cap="none" strike="noStrike">
                          <a:solidFill>
                            <a:srgbClr val="000000"/>
                          </a:solidFill>
                          <a:latin typeface="Montserrat"/>
                          <a:ea typeface="Montserrat"/>
                          <a:cs typeface="Montserrat"/>
                          <a:sym typeface="Montserrat"/>
                        </a:rPr>
                        <a:t>plantas vasculares</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54 882</a:t>
                      </a:r>
                      <a:endParaRPr/>
                    </a:p>
                  </a:txBody>
                  <a:tcPr marT="9525" marB="0" marR="9525" marL="9525" anchor="b"/>
                </a:tc>
                <a:tc>
                  <a:txBody>
                    <a:bodyPr/>
                    <a:lstStyle/>
                    <a:p>
                      <a:pPr indent="0" lvl="0" marL="0" marR="0" rtl="0" algn="r">
                        <a:spcBef>
                          <a:spcPts val="0"/>
                        </a:spcBef>
                        <a:spcAft>
                          <a:spcPts val="0"/>
                        </a:spcAft>
                        <a:buNone/>
                      </a:pPr>
                      <a:r>
                        <a:rPr b="0" i="0" lang="es-MX" sz="1100" u="none" cap="none" strike="noStrike">
                          <a:solidFill>
                            <a:srgbClr val="000000"/>
                          </a:solidFill>
                          <a:latin typeface="Montserrat"/>
                          <a:ea typeface="Montserrat"/>
                          <a:cs typeface="Montserrat"/>
                          <a:sym typeface="Montserrat"/>
                        </a:rPr>
                        <a:t>1 1706</a:t>
                      </a:r>
                      <a:endParaRPr/>
                    </a:p>
                  </a:txBody>
                  <a:tcPr marT="9525" marB="0" marR="9525" marL="9525" anchor="b"/>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p:nvPr/>
        </p:nvSpPr>
        <p:spPr>
          <a:xfrm>
            <a:off x="354563" y="963185"/>
            <a:ext cx="5449078" cy="522190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800000"/>
              </a:buClr>
              <a:buSzPts val="2000"/>
              <a:buFont typeface="Noto Sans Symbols"/>
              <a:buChar char="▪"/>
            </a:pPr>
            <a:r>
              <a:rPr b="0" i="0" lang="es-MX" sz="2000" u="none" cap="none" strike="noStrike">
                <a:solidFill>
                  <a:srgbClr val="000000"/>
                </a:solidFill>
                <a:latin typeface="Montserrat"/>
                <a:ea typeface="Montserrat"/>
                <a:cs typeface="Montserrat"/>
                <a:sym typeface="Montserrat"/>
              </a:rPr>
              <a:t>85,000 ejemplares en su mayoría mexicanos en formato de imágenes digitales obtenidas por Conabio entre los años 2000-2007. Se incluyen 11 223 ejemplares tipo</a:t>
            </a:r>
            <a:endParaRPr b="0" i="0" sz="2000" u="none" cap="none" strike="noStrike">
              <a:solidFill>
                <a:srgbClr val="000000"/>
              </a:solidFill>
              <a:latin typeface="Montserrat"/>
              <a:ea typeface="Montserrat"/>
              <a:cs typeface="Montserrat"/>
              <a:sym typeface="Montserrat"/>
            </a:endParaRPr>
          </a:p>
          <a:p>
            <a:pPr indent="-342900" lvl="0" marL="342900" marR="0" rtl="0" algn="l">
              <a:lnSpc>
                <a:spcPct val="100000"/>
              </a:lnSpc>
              <a:spcBef>
                <a:spcPts val="1000"/>
              </a:spcBef>
              <a:spcAft>
                <a:spcPts val="0"/>
              </a:spcAft>
              <a:buClr>
                <a:srgbClr val="800000"/>
              </a:buClr>
              <a:buSzPts val="2000"/>
              <a:buFont typeface="Noto Sans Symbols"/>
              <a:buChar char="▪"/>
            </a:pPr>
            <a:r>
              <a:rPr b="0" i="0" lang="es-MX" sz="2000" u="none" cap="none" strike="noStrike">
                <a:solidFill>
                  <a:srgbClr val="000000"/>
                </a:solidFill>
                <a:latin typeface="Montserrat"/>
                <a:ea typeface="Montserrat"/>
                <a:cs typeface="Montserrat"/>
                <a:sym typeface="Montserrat"/>
              </a:rPr>
              <a:t>Herbarios: K, NY, ARIZ y US. </a:t>
            </a:r>
            <a:endParaRPr/>
          </a:p>
          <a:p>
            <a:pPr indent="-342900" lvl="0" marL="342900" marR="0" rtl="0" algn="l">
              <a:lnSpc>
                <a:spcPct val="100000"/>
              </a:lnSpc>
              <a:spcBef>
                <a:spcPts val="1000"/>
              </a:spcBef>
              <a:spcAft>
                <a:spcPts val="0"/>
              </a:spcAft>
              <a:buClr>
                <a:srgbClr val="800000"/>
              </a:buClr>
              <a:buSzPts val="2000"/>
              <a:buFont typeface="Noto Sans Symbols"/>
              <a:buChar char="▪"/>
            </a:pPr>
            <a:r>
              <a:rPr b="0" i="0" lang="es-MX" sz="2000" u="none" cap="none" strike="noStrike">
                <a:solidFill>
                  <a:srgbClr val="000000"/>
                </a:solidFill>
                <a:latin typeface="Montserrat"/>
                <a:ea typeface="Montserrat"/>
                <a:cs typeface="Montserrat"/>
                <a:sym typeface="Montserrat"/>
              </a:rPr>
              <a:t>Ejemplares de angiospermas, gimnospermas, briofitas y Pteridofitas recolectados entre 1885 y 1997 en un total de 41 </a:t>
            </a:r>
            <a:r>
              <a:rPr lang="es-MX" sz="2000">
                <a:solidFill>
                  <a:srgbClr val="000000"/>
                </a:solidFill>
                <a:latin typeface="Montserrat"/>
                <a:ea typeface="Montserrat"/>
                <a:cs typeface="Montserrat"/>
                <a:sym typeface="Montserrat"/>
              </a:rPr>
              <a:t>794</a:t>
            </a:r>
            <a:r>
              <a:rPr b="0" i="0" lang="es-MX" sz="2000" u="none" cap="none" strike="noStrike">
                <a:solidFill>
                  <a:srgbClr val="000000"/>
                </a:solidFill>
                <a:latin typeface="Montserrat"/>
                <a:ea typeface="Montserrat"/>
                <a:cs typeface="Montserrat"/>
                <a:sym typeface="Montserrat"/>
              </a:rPr>
              <a:t> localidades</a:t>
            </a:r>
            <a:endParaRPr sz="1800">
              <a:solidFill>
                <a:schemeClr val="dk1"/>
              </a:solidFill>
              <a:latin typeface="Calibri"/>
              <a:ea typeface="Calibri"/>
              <a:cs typeface="Calibri"/>
              <a:sym typeface="Calibri"/>
            </a:endParaRPr>
          </a:p>
          <a:p>
            <a:pPr indent="-342900" lvl="0" marL="342900" marR="0" rtl="0" algn="l">
              <a:lnSpc>
                <a:spcPct val="100000"/>
              </a:lnSpc>
              <a:spcBef>
                <a:spcPts val="1000"/>
              </a:spcBef>
              <a:spcAft>
                <a:spcPts val="0"/>
              </a:spcAft>
              <a:buClr>
                <a:srgbClr val="800000"/>
              </a:buClr>
              <a:buSzPts val="2000"/>
              <a:buFont typeface="Noto Sans Symbols"/>
              <a:buChar char="▪"/>
            </a:pPr>
            <a:r>
              <a:rPr b="0" i="0" lang="es-MX" sz="2000" u="none" cap="none" strike="noStrike">
                <a:solidFill>
                  <a:srgbClr val="000000"/>
                </a:solidFill>
                <a:latin typeface="Montserrat"/>
                <a:ea typeface="Montserrat"/>
                <a:cs typeface="Montserrat"/>
                <a:sym typeface="Montserrat"/>
              </a:rPr>
              <a:t>La puesta en línea de imágenes reduce costos y riesgo de pérdida y deterioro del material</a:t>
            </a:r>
            <a:endParaRPr/>
          </a:p>
          <a:p>
            <a:pPr indent="-342900" lvl="0" marL="342900" marR="0" rtl="0" algn="l">
              <a:lnSpc>
                <a:spcPct val="100000"/>
              </a:lnSpc>
              <a:spcBef>
                <a:spcPts val="1000"/>
              </a:spcBef>
              <a:spcAft>
                <a:spcPts val="0"/>
              </a:spcAft>
              <a:buClr>
                <a:srgbClr val="800000"/>
              </a:buClr>
              <a:buSzPts val="2000"/>
              <a:buFont typeface="Noto Sans Symbols"/>
              <a:buChar char="▪"/>
            </a:pPr>
            <a:r>
              <a:rPr lang="es-MX" sz="2000">
                <a:solidFill>
                  <a:schemeClr val="dk1"/>
                </a:solidFill>
                <a:latin typeface="Montserrat"/>
                <a:ea typeface="Montserrat"/>
                <a:cs typeface="Montserrat"/>
                <a:sym typeface="Montserrat"/>
              </a:rPr>
              <a:t>Nueva determinación del ejemplar, nueva imagen digital</a:t>
            </a:r>
            <a:endParaRPr b="0" i="0" sz="2000" u="none" cap="none" strike="noStrike">
              <a:solidFill>
                <a:srgbClr val="000000"/>
              </a:solidFill>
              <a:latin typeface="Montserrat"/>
              <a:ea typeface="Montserrat"/>
              <a:cs typeface="Montserrat"/>
              <a:sym typeface="Montserrat"/>
            </a:endParaRPr>
          </a:p>
        </p:txBody>
      </p:sp>
      <p:pic>
        <p:nvPicPr>
          <p:cNvPr id="239" name="Google Shape;239;p13"/>
          <p:cNvPicPr preferRelativeResize="0"/>
          <p:nvPr/>
        </p:nvPicPr>
        <p:blipFill rotWithShape="1">
          <a:blip r:embed="rId3">
            <a:alphaModFix/>
          </a:blip>
          <a:srcRect b="0" l="0" r="0" t="0"/>
          <a:stretch/>
        </p:blipFill>
        <p:spPr>
          <a:xfrm>
            <a:off x="6807200" y="963185"/>
            <a:ext cx="5070670" cy="5894815"/>
          </a:xfrm>
          <a:prstGeom prst="rect">
            <a:avLst/>
          </a:prstGeom>
          <a:noFill/>
          <a:ln>
            <a:noFill/>
          </a:ln>
        </p:spPr>
      </p:pic>
      <p:sp>
        <p:nvSpPr>
          <p:cNvPr id="240" name="Google Shape;240;p13"/>
          <p:cNvSpPr/>
          <p:nvPr/>
        </p:nvSpPr>
        <p:spPr>
          <a:xfrm>
            <a:off x="5978820" y="327511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 </a:t>
            </a:r>
            <a:endParaRPr sz="1800">
              <a:solidFill>
                <a:schemeClr val="dk1"/>
              </a:solidFill>
              <a:latin typeface="Calibri"/>
              <a:ea typeface="Calibri"/>
              <a:cs typeface="Calibri"/>
              <a:sym typeface="Calibri"/>
            </a:endParaRPr>
          </a:p>
        </p:txBody>
      </p:sp>
      <p:sp>
        <p:nvSpPr>
          <p:cNvPr id="241" name="Google Shape;241;p13"/>
          <p:cNvSpPr/>
          <p:nvPr/>
        </p:nvSpPr>
        <p:spPr>
          <a:xfrm>
            <a:off x="5978820" y="327511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 </a:t>
            </a:r>
            <a:endParaRPr sz="1800">
              <a:solidFill>
                <a:schemeClr val="dk1"/>
              </a:solidFill>
              <a:latin typeface="Calibri"/>
              <a:ea typeface="Calibri"/>
              <a:cs typeface="Calibri"/>
              <a:sym typeface="Calibri"/>
            </a:endParaRPr>
          </a:p>
        </p:txBody>
      </p:sp>
      <p:pic>
        <p:nvPicPr>
          <p:cNvPr id="242" name="Google Shape;242;p13"/>
          <p:cNvPicPr preferRelativeResize="0"/>
          <p:nvPr/>
        </p:nvPicPr>
        <p:blipFill rotWithShape="1">
          <a:blip r:embed="rId4">
            <a:alphaModFix/>
          </a:blip>
          <a:srcRect b="0" l="0" r="0" t="0"/>
          <a:stretch/>
        </p:blipFill>
        <p:spPr>
          <a:xfrm>
            <a:off x="3789281" y="6043034"/>
            <a:ext cx="720000" cy="720000"/>
          </a:xfrm>
          <a:prstGeom prst="rect">
            <a:avLst/>
          </a:prstGeom>
          <a:noFill/>
          <a:ln>
            <a:noFill/>
          </a:ln>
        </p:spPr>
      </p:pic>
      <p:sp>
        <p:nvSpPr>
          <p:cNvPr id="243" name="Google Shape;243;p13"/>
          <p:cNvSpPr txBox="1"/>
          <p:nvPr/>
        </p:nvSpPr>
        <p:spPr>
          <a:xfrm>
            <a:off x="4491914" y="6195285"/>
            <a:ext cx="777777"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050">
                <a:solidFill>
                  <a:schemeClr val="dk1"/>
                </a:solidFill>
                <a:latin typeface="Montserrat"/>
                <a:ea typeface="Montserrat"/>
                <a:cs typeface="Montserrat"/>
                <a:sym typeface="Montserrat"/>
              </a:rPr>
              <a:t>Herbario</a:t>
            </a:r>
            <a:endParaRPr/>
          </a:p>
          <a:p>
            <a:pPr indent="0" lvl="0" marL="0" marR="0" rtl="0" algn="ctr">
              <a:spcBef>
                <a:spcPts val="0"/>
              </a:spcBef>
              <a:spcAft>
                <a:spcPts val="0"/>
              </a:spcAft>
              <a:buNone/>
            </a:pPr>
            <a:r>
              <a:rPr lang="es-MX" sz="1050">
                <a:solidFill>
                  <a:schemeClr val="dk1"/>
                </a:solidFill>
                <a:latin typeface="Montserrat"/>
                <a:ea typeface="Montserrat"/>
                <a:cs typeface="Montserrat"/>
                <a:sym typeface="Montserrat"/>
              </a:rPr>
              <a:t>virtual</a:t>
            </a:r>
            <a:endParaRPr/>
          </a:p>
        </p:txBody>
      </p:sp>
      <p:sp>
        <p:nvSpPr>
          <p:cNvPr id="244" name="Google Shape;244;p13"/>
          <p:cNvSpPr txBox="1"/>
          <p:nvPr/>
        </p:nvSpPr>
        <p:spPr>
          <a:xfrm>
            <a:off x="0" y="4156"/>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3200" u="none" cap="none" strike="noStrike">
                <a:solidFill>
                  <a:srgbClr val="3F3F3F"/>
                </a:solidFill>
                <a:latin typeface="Montserrat"/>
                <a:ea typeface="Montserrat"/>
                <a:cs typeface="Montserrat"/>
                <a:sym typeface="Montserrat"/>
              </a:rPr>
              <a:t>Herbario virtual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4"/>
          <p:cNvPicPr preferRelativeResize="0"/>
          <p:nvPr/>
        </p:nvPicPr>
        <p:blipFill rotWithShape="1">
          <a:blip r:embed="rId3">
            <a:alphaModFix/>
          </a:blip>
          <a:srcRect b="0" l="0" r="0" t="0"/>
          <a:stretch/>
        </p:blipFill>
        <p:spPr>
          <a:xfrm>
            <a:off x="10021694" y="4680141"/>
            <a:ext cx="1852501" cy="1676908"/>
          </a:xfrm>
          <a:prstGeom prst="rect">
            <a:avLst/>
          </a:prstGeom>
          <a:noFill/>
          <a:ln>
            <a:noFill/>
          </a:ln>
        </p:spPr>
      </p:pic>
      <p:sp>
        <p:nvSpPr>
          <p:cNvPr id="250" name="Google Shape;250;p14"/>
          <p:cNvSpPr txBox="1"/>
          <p:nvPr>
            <p:ph idx="1" type="body"/>
          </p:nvPr>
        </p:nvSpPr>
        <p:spPr>
          <a:xfrm>
            <a:off x="533891" y="1076428"/>
            <a:ext cx="10515600" cy="4492335"/>
          </a:xfrm>
          <a:prstGeom prst="rect">
            <a:avLst/>
          </a:prstGeom>
          <a:noFill/>
          <a:ln>
            <a:noFill/>
          </a:ln>
        </p:spPr>
        <p:txBody>
          <a:bodyPr anchorCtr="0" anchor="t" bIns="45700" lIns="91425" spcFirstLastPara="1" rIns="91425" wrap="square" tIns="45700">
            <a:normAutofit fontScale="85000" lnSpcReduction="20000"/>
          </a:bodyPr>
          <a:lstStyle/>
          <a:p>
            <a:pPr indent="-342900" lvl="0" marL="457200" rtl="0" algn="l">
              <a:lnSpc>
                <a:spcPct val="90000"/>
              </a:lnSpc>
              <a:spcBef>
                <a:spcPts val="600"/>
              </a:spcBef>
              <a:spcAft>
                <a:spcPts val="0"/>
              </a:spcAft>
              <a:buClr>
                <a:srgbClr val="7F7F7F"/>
              </a:buClr>
              <a:buSzPct val="68311"/>
              <a:buChar char="•"/>
            </a:pPr>
            <a:r>
              <a:rPr lang="es-MX" sz="3100">
                <a:solidFill>
                  <a:srgbClr val="7F7F7F"/>
                </a:solidFill>
                <a:latin typeface="Montserrat"/>
                <a:ea typeface="Montserrat"/>
                <a:cs typeface="Montserrat"/>
                <a:sym typeface="Montserrat"/>
              </a:rPr>
              <a:t>Selección de la fuente de datos</a:t>
            </a:r>
            <a:endParaRPr sz="3100">
              <a:solidFill>
                <a:srgbClr val="7F7F7F"/>
              </a:solidFill>
              <a:latin typeface="Montserrat"/>
              <a:ea typeface="Montserrat"/>
              <a:cs typeface="Montserrat"/>
              <a:sym typeface="Montserrat"/>
            </a:endParaRPr>
          </a:p>
          <a:p>
            <a:pPr indent="-342900" lvl="0" marL="457200" rtl="0" algn="l">
              <a:lnSpc>
                <a:spcPct val="90000"/>
              </a:lnSpc>
              <a:spcBef>
                <a:spcPts val="1200"/>
              </a:spcBef>
              <a:spcAft>
                <a:spcPts val="0"/>
              </a:spcAft>
              <a:buClr>
                <a:srgbClr val="7F7F7F"/>
              </a:buClr>
              <a:buSzPct val="68311"/>
              <a:buChar char="•"/>
            </a:pPr>
            <a:r>
              <a:rPr lang="es-MX" sz="3100">
                <a:solidFill>
                  <a:srgbClr val="7F7F7F"/>
                </a:solidFill>
                <a:latin typeface="Montserrat"/>
                <a:ea typeface="Montserrat"/>
                <a:cs typeface="Montserrat"/>
                <a:sym typeface="Montserrat"/>
              </a:rPr>
              <a:t>Selección de región, grupo biológico, colección</a:t>
            </a:r>
            <a:endParaRPr/>
          </a:p>
          <a:p>
            <a:pPr indent="-342900" lvl="0" marL="457200" rtl="0" algn="l">
              <a:lnSpc>
                <a:spcPct val="90000"/>
              </a:lnSpc>
              <a:spcBef>
                <a:spcPts val="1200"/>
              </a:spcBef>
              <a:spcAft>
                <a:spcPts val="0"/>
              </a:spcAft>
              <a:buClr>
                <a:srgbClr val="7F7F7F"/>
              </a:buClr>
              <a:buSzPct val="68311"/>
              <a:buChar char="•"/>
            </a:pPr>
            <a:r>
              <a:rPr lang="es-MX" sz="3100">
                <a:solidFill>
                  <a:srgbClr val="7F7F7F"/>
                </a:solidFill>
                <a:latin typeface="Montserrat"/>
                <a:ea typeface="Montserrat"/>
                <a:cs typeface="Montserrat"/>
                <a:sym typeface="Montserrat"/>
              </a:rPr>
              <a:t>Descarga de información</a:t>
            </a:r>
            <a:endParaRPr sz="3100">
              <a:solidFill>
                <a:srgbClr val="7F7F7F"/>
              </a:solidFill>
              <a:latin typeface="Montserrat"/>
              <a:ea typeface="Montserrat"/>
              <a:cs typeface="Montserrat"/>
              <a:sym typeface="Montserrat"/>
            </a:endParaRPr>
          </a:p>
          <a:p>
            <a:pPr indent="-342900" lvl="0" marL="457200" rtl="0" algn="l">
              <a:lnSpc>
                <a:spcPct val="90000"/>
              </a:lnSpc>
              <a:spcBef>
                <a:spcPts val="1200"/>
              </a:spcBef>
              <a:spcAft>
                <a:spcPts val="0"/>
              </a:spcAft>
              <a:buClr>
                <a:srgbClr val="7F7F7F"/>
              </a:buClr>
              <a:buSzPct val="68311"/>
              <a:buChar char="•"/>
            </a:pPr>
            <a:r>
              <a:rPr lang="es-MX" sz="3100">
                <a:solidFill>
                  <a:srgbClr val="7F7F7F"/>
                </a:solidFill>
                <a:latin typeface="Montserrat"/>
                <a:ea typeface="Montserrat"/>
                <a:cs typeface="Montserrat"/>
                <a:sym typeface="Montserrat"/>
              </a:rPr>
              <a:t>Revisión previa (cumple con algún proceso de calidad, se tienen marcas en la información, etc.)</a:t>
            </a:r>
            <a:endParaRPr sz="3100">
              <a:solidFill>
                <a:srgbClr val="7F7F7F"/>
              </a:solidFill>
              <a:latin typeface="Montserrat"/>
              <a:ea typeface="Montserrat"/>
              <a:cs typeface="Montserrat"/>
              <a:sym typeface="Montserrat"/>
            </a:endParaRPr>
          </a:p>
          <a:p>
            <a:pPr indent="-342900" lvl="0" marL="457200" rtl="0" algn="l">
              <a:lnSpc>
                <a:spcPct val="90000"/>
              </a:lnSpc>
              <a:spcBef>
                <a:spcPts val="1200"/>
              </a:spcBef>
              <a:spcAft>
                <a:spcPts val="0"/>
              </a:spcAft>
              <a:buClr>
                <a:srgbClr val="7F7F7F"/>
              </a:buClr>
              <a:buSzPct val="68311"/>
              <a:buChar char="•"/>
            </a:pPr>
            <a:r>
              <a:rPr lang="es-MX" sz="3100">
                <a:solidFill>
                  <a:srgbClr val="7F7F7F"/>
                </a:solidFill>
                <a:latin typeface="Montserrat"/>
                <a:ea typeface="Montserrat"/>
                <a:cs typeface="Montserrat"/>
                <a:sym typeface="Montserrat"/>
              </a:rPr>
              <a:t>Definición de la estrategia para manejo de la información (aplicar procesos de revisión, validación, descartar algunos registros, etc.)</a:t>
            </a:r>
            <a:endParaRPr sz="3100">
              <a:solidFill>
                <a:srgbClr val="7F7F7F"/>
              </a:solidFill>
              <a:latin typeface="Montserrat"/>
              <a:ea typeface="Montserrat"/>
              <a:cs typeface="Montserrat"/>
              <a:sym typeface="Montserrat"/>
            </a:endParaRPr>
          </a:p>
          <a:p>
            <a:pPr indent="-342900" lvl="0" marL="457200" rtl="0" algn="l">
              <a:lnSpc>
                <a:spcPct val="90000"/>
              </a:lnSpc>
              <a:spcBef>
                <a:spcPts val="1200"/>
              </a:spcBef>
              <a:spcAft>
                <a:spcPts val="0"/>
              </a:spcAft>
              <a:buClr>
                <a:srgbClr val="7F7F7F"/>
              </a:buClr>
              <a:buSzPct val="68311"/>
              <a:buChar char="•"/>
            </a:pPr>
            <a:r>
              <a:rPr lang="es-MX" sz="3100">
                <a:solidFill>
                  <a:srgbClr val="7F7F7F"/>
                </a:solidFill>
                <a:latin typeface="Montserrat"/>
                <a:ea typeface="Montserrat"/>
                <a:cs typeface="Montserrat"/>
                <a:sym typeface="Montserrat"/>
              </a:rPr>
              <a:t>Aplicación de la estrategia</a:t>
            </a:r>
            <a:endParaRPr sz="3100">
              <a:solidFill>
                <a:srgbClr val="7F7F7F"/>
              </a:solidFill>
              <a:latin typeface="Montserrat"/>
              <a:ea typeface="Montserrat"/>
              <a:cs typeface="Montserrat"/>
              <a:sym typeface="Montserrat"/>
            </a:endParaRPr>
          </a:p>
          <a:p>
            <a:pPr indent="-342900" lvl="0" marL="457200" rtl="0" algn="l">
              <a:lnSpc>
                <a:spcPct val="90000"/>
              </a:lnSpc>
              <a:spcBef>
                <a:spcPts val="1200"/>
              </a:spcBef>
              <a:spcAft>
                <a:spcPts val="0"/>
              </a:spcAft>
              <a:buClr>
                <a:srgbClr val="7F7F7F"/>
              </a:buClr>
              <a:buSzPct val="68311"/>
              <a:buChar char="•"/>
            </a:pPr>
            <a:r>
              <a:rPr lang="es-MX" sz="3100">
                <a:solidFill>
                  <a:srgbClr val="7F7F7F"/>
                </a:solidFill>
                <a:latin typeface="Montserrat"/>
                <a:ea typeface="Montserrat"/>
                <a:cs typeface="Montserrat"/>
                <a:sym typeface="Montserrat"/>
              </a:rPr>
              <a:t>Integración de la información en un repositorio de datos</a:t>
            </a:r>
            <a:endParaRPr sz="3100">
              <a:solidFill>
                <a:srgbClr val="7F7F7F"/>
              </a:solidFill>
              <a:latin typeface="Montserrat"/>
              <a:ea typeface="Montserrat"/>
              <a:cs typeface="Montserrat"/>
              <a:sym typeface="Montserrat"/>
            </a:endParaRPr>
          </a:p>
          <a:p>
            <a:pPr indent="-342900" lvl="0" marL="457200" rtl="0" algn="l">
              <a:lnSpc>
                <a:spcPct val="90000"/>
              </a:lnSpc>
              <a:spcBef>
                <a:spcPts val="1200"/>
              </a:spcBef>
              <a:spcAft>
                <a:spcPts val="0"/>
              </a:spcAft>
              <a:buClr>
                <a:srgbClr val="7F7F7F"/>
              </a:buClr>
              <a:buSzPct val="68311"/>
              <a:buChar char="•"/>
            </a:pPr>
            <a:r>
              <a:rPr lang="es-MX" sz="3100">
                <a:solidFill>
                  <a:srgbClr val="7F7F7F"/>
                </a:solidFill>
                <a:latin typeface="Montserrat"/>
                <a:ea typeface="Montserrat"/>
                <a:cs typeface="Montserrat"/>
                <a:sym typeface="Montserrat"/>
              </a:rPr>
              <a:t>Publicación</a:t>
            </a:r>
            <a:endParaRPr sz="3100">
              <a:solidFill>
                <a:srgbClr val="7F7F7F"/>
              </a:solidFill>
              <a:latin typeface="Montserrat"/>
              <a:ea typeface="Montserrat"/>
              <a:cs typeface="Montserrat"/>
              <a:sym typeface="Montserrat"/>
            </a:endParaRPr>
          </a:p>
          <a:p>
            <a:pPr indent="-50800" lvl="0" marL="228600" rtl="0" algn="l">
              <a:lnSpc>
                <a:spcPct val="90000"/>
              </a:lnSpc>
              <a:spcBef>
                <a:spcPts val="600"/>
              </a:spcBef>
              <a:spcAft>
                <a:spcPts val="0"/>
              </a:spcAft>
              <a:buClr>
                <a:schemeClr val="dk1"/>
              </a:buClr>
              <a:buSzPct val="117647"/>
              <a:buNone/>
            </a:pPr>
            <a:r>
              <a:t/>
            </a:r>
            <a:endParaRPr/>
          </a:p>
        </p:txBody>
      </p:sp>
      <p:sp>
        <p:nvSpPr>
          <p:cNvPr id="251" name="Google Shape;251;p14"/>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3200" u="none" cap="none" strike="noStrike">
                <a:solidFill>
                  <a:srgbClr val="3F3F3F"/>
                </a:solidFill>
                <a:latin typeface="Montserrat"/>
                <a:ea typeface="Montserrat"/>
                <a:cs typeface="Montserrat"/>
                <a:sym typeface="Montserrat"/>
              </a:rPr>
              <a:t>Repatriación a través de la web</a:t>
            </a:r>
            <a:endParaRPr/>
          </a:p>
        </p:txBody>
      </p:sp>
      <p:pic>
        <p:nvPicPr>
          <p:cNvPr id="252" name="Google Shape;252;p14"/>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aphicFrame>
        <p:nvGraphicFramePr>
          <p:cNvPr id="258" name="Google Shape;258;p15"/>
          <p:cNvGraphicFramePr/>
          <p:nvPr/>
        </p:nvGraphicFramePr>
        <p:xfrm>
          <a:off x="0" y="1625779"/>
          <a:ext cx="3000000" cy="3000000"/>
        </p:xfrm>
        <a:graphic>
          <a:graphicData uri="http://schemas.openxmlformats.org/drawingml/2006/table">
            <a:tbl>
              <a:tblPr>
                <a:noFill/>
                <a:tableStyleId>{89ABE16D-37FC-4EB6-810F-F6EBF5BF2AD9}</a:tableStyleId>
              </a:tblPr>
              <a:tblGrid>
                <a:gridCol w="5378725"/>
              </a:tblGrid>
              <a:tr h="370850">
                <a:tc>
                  <a:txBody>
                    <a:bodyPr/>
                    <a:lstStyle/>
                    <a:p>
                      <a:pPr indent="0" lvl="0" marL="0" marR="0" rtl="0" algn="l">
                        <a:lnSpc>
                          <a:spcPct val="100000"/>
                        </a:lnSpc>
                        <a:spcBef>
                          <a:spcPts val="0"/>
                        </a:spcBef>
                        <a:spcAft>
                          <a:spcPts val="0"/>
                        </a:spcAft>
                        <a:buClr>
                          <a:srgbClr val="000000"/>
                        </a:buClr>
                        <a:buSzPts val="2400"/>
                        <a:buFont typeface="Arial"/>
                        <a:buNone/>
                      </a:pPr>
                      <a:r>
                        <a:rPr b="0" lang="es-MX" sz="2400" u="none" cap="none" strike="noStrike">
                          <a:solidFill>
                            <a:schemeClr val="dk1"/>
                          </a:solidFill>
                          <a:latin typeface="Montserrat"/>
                          <a:ea typeface="Montserrat"/>
                          <a:cs typeface="Montserrat"/>
                          <a:sym typeface="Montserrat"/>
                        </a:rPr>
                        <a:t>Disponible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48135"/>
                    </a:solidFill>
                  </a:tcPr>
                </a:tc>
              </a:tr>
              <a:tr h="370850">
                <a:tc>
                  <a:txBody>
                    <a:bodyPr/>
                    <a:lstStyle/>
                    <a:p>
                      <a:pPr indent="0" lvl="0" marL="0" marR="0" rtl="0" algn="l">
                        <a:lnSpc>
                          <a:spcPct val="100000"/>
                        </a:lnSpc>
                        <a:spcBef>
                          <a:spcPts val="0"/>
                        </a:spcBef>
                        <a:spcAft>
                          <a:spcPts val="0"/>
                        </a:spcAft>
                        <a:buClr>
                          <a:srgbClr val="000000"/>
                        </a:buClr>
                        <a:buSzPts val="2400"/>
                        <a:buFont typeface="Arial"/>
                        <a:buNone/>
                      </a:pPr>
                      <a:r>
                        <a:rPr b="0" lang="es-MX" sz="2400" u="none" cap="none" strike="noStrike">
                          <a:latin typeface="Montserrat"/>
                          <a:ea typeface="Montserrat"/>
                          <a:cs typeface="Montserrat"/>
                          <a:sym typeface="Montserrat"/>
                        </a:rPr>
                        <a:t>Uso abierto o con permisos de uso adecuados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solidFill>
                  </a:tcPr>
                </a:tc>
              </a:tr>
              <a:tr h="921625">
                <a:tc>
                  <a:txBody>
                    <a:bodyPr/>
                    <a:lstStyle/>
                    <a:p>
                      <a:pPr indent="0" lvl="0" marL="0" marR="0" rtl="0" algn="l">
                        <a:lnSpc>
                          <a:spcPct val="100000"/>
                        </a:lnSpc>
                        <a:spcBef>
                          <a:spcPts val="0"/>
                        </a:spcBef>
                        <a:spcAft>
                          <a:spcPts val="0"/>
                        </a:spcAft>
                        <a:buClr>
                          <a:srgbClr val="000000"/>
                        </a:buClr>
                        <a:buSzPts val="2400"/>
                        <a:buFont typeface="Arial"/>
                        <a:buNone/>
                      </a:pPr>
                      <a:r>
                        <a:rPr b="0" lang="es-MX" sz="2400" u="none" cap="none" strike="noStrike">
                          <a:latin typeface="Montserrat"/>
                          <a:ea typeface="Montserrat"/>
                          <a:cs typeface="Montserrat"/>
                          <a:sym typeface="Montserrat"/>
                        </a:rPr>
                        <a:t>Uso de estándares para intercambio de información de biodiversidad</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8D08C"/>
                    </a:solidFill>
                  </a:tcPr>
                </a:tc>
              </a:tr>
              <a:tr h="370850">
                <a:tc>
                  <a:txBody>
                    <a:bodyPr/>
                    <a:lstStyle/>
                    <a:p>
                      <a:pPr indent="0" lvl="0" marL="0" marR="0" rtl="0" algn="l">
                        <a:lnSpc>
                          <a:spcPct val="100000"/>
                        </a:lnSpc>
                        <a:spcBef>
                          <a:spcPts val="0"/>
                        </a:spcBef>
                        <a:spcAft>
                          <a:spcPts val="0"/>
                        </a:spcAft>
                        <a:buClr>
                          <a:srgbClr val="000000"/>
                        </a:buClr>
                        <a:buSzPts val="2400"/>
                        <a:buFont typeface="Arial"/>
                        <a:buNone/>
                      </a:pPr>
                      <a:r>
                        <a:rPr b="0" lang="es-MX" sz="2400" u="none" cap="none" strike="noStrike">
                          <a:latin typeface="Montserrat"/>
                          <a:ea typeface="Montserrat"/>
                          <a:cs typeface="Montserrat"/>
                          <a:sym typeface="Montserrat"/>
                        </a:rPr>
                        <a:t>Confiable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4E0B2"/>
                    </a:solidFill>
                  </a:tcPr>
                </a:tc>
              </a:tr>
              <a:tr h="370850">
                <a:tc>
                  <a:txBody>
                    <a:bodyPr/>
                    <a:lstStyle/>
                    <a:p>
                      <a:pPr indent="0" lvl="0" marL="0" marR="0" rtl="0" algn="l">
                        <a:lnSpc>
                          <a:spcPct val="100000"/>
                        </a:lnSpc>
                        <a:spcBef>
                          <a:spcPts val="0"/>
                        </a:spcBef>
                        <a:spcAft>
                          <a:spcPts val="0"/>
                        </a:spcAft>
                        <a:buClr>
                          <a:srgbClr val="000000"/>
                        </a:buClr>
                        <a:buSzPts val="2400"/>
                        <a:buFont typeface="Arial"/>
                        <a:buNone/>
                      </a:pPr>
                      <a:r>
                        <a:rPr b="0" lang="es-MX" sz="2400" u="none" cap="none" strike="noStrike">
                          <a:latin typeface="Montserrat"/>
                          <a:ea typeface="Montserrat"/>
                          <a:cs typeface="Montserrat"/>
                          <a:sym typeface="Montserrat"/>
                        </a:rPr>
                        <a:t>Actualizada</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1EFD8"/>
                    </a:solidFill>
                  </a:tcPr>
                </a:tc>
              </a:tr>
            </a:tbl>
          </a:graphicData>
        </a:graphic>
      </p:graphicFrame>
      <p:pic>
        <p:nvPicPr>
          <p:cNvPr id="259" name="Google Shape;259;p15"/>
          <p:cNvPicPr preferRelativeResize="0"/>
          <p:nvPr/>
        </p:nvPicPr>
        <p:blipFill rotWithShape="1">
          <a:blip r:embed="rId3">
            <a:alphaModFix/>
          </a:blip>
          <a:srcRect b="0" l="0" r="0" t="0"/>
          <a:stretch/>
        </p:blipFill>
        <p:spPr>
          <a:xfrm>
            <a:off x="3944269" y="4912053"/>
            <a:ext cx="4001369" cy="1703746"/>
          </a:xfrm>
          <a:prstGeom prst="rect">
            <a:avLst/>
          </a:prstGeom>
          <a:noFill/>
          <a:ln>
            <a:noFill/>
          </a:ln>
        </p:spPr>
      </p:pic>
      <p:pic>
        <p:nvPicPr>
          <p:cNvPr id="260" name="Google Shape;260;p15"/>
          <p:cNvPicPr preferRelativeResize="0"/>
          <p:nvPr/>
        </p:nvPicPr>
        <p:blipFill rotWithShape="1">
          <a:blip r:embed="rId4">
            <a:alphaModFix/>
          </a:blip>
          <a:srcRect b="0" l="0" r="0" t="0"/>
          <a:stretch/>
        </p:blipFill>
        <p:spPr>
          <a:xfrm>
            <a:off x="8572178" y="880678"/>
            <a:ext cx="3496969" cy="2436741"/>
          </a:xfrm>
          <a:prstGeom prst="rect">
            <a:avLst/>
          </a:prstGeom>
          <a:noFill/>
          <a:ln>
            <a:noFill/>
          </a:ln>
        </p:spPr>
      </p:pic>
      <p:pic>
        <p:nvPicPr>
          <p:cNvPr id="261" name="Google Shape;261;p15"/>
          <p:cNvPicPr preferRelativeResize="0"/>
          <p:nvPr/>
        </p:nvPicPr>
        <p:blipFill rotWithShape="1">
          <a:blip r:embed="rId5">
            <a:alphaModFix/>
          </a:blip>
          <a:srcRect b="0" l="0" r="0" t="0"/>
          <a:stretch/>
        </p:blipFill>
        <p:spPr>
          <a:xfrm>
            <a:off x="8157929" y="4422856"/>
            <a:ext cx="3914063" cy="1802529"/>
          </a:xfrm>
          <a:prstGeom prst="rect">
            <a:avLst/>
          </a:prstGeom>
          <a:noFill/>
          <a:ln>
            <a:noFill/>
          </a:ln>
        </p:spPr>
      </p:pic>
      <p:pic>
        <p:nvPicPr>
          <p:cNvPr id="262" name="Google Shape;262;p15"/>
          <p:cNvPicPr preferRelativeResize="0"/>
          <p:nvPr/>
        </p:nvPicPr>
        <p:blipFill rotWithShape="1">
          <a:blip r:embed="rId6">
            <a:alphaModFix/>
          </a:blip>
          <a:srcRect b="0" l="0" r="0" t="0"/>
          <a:stretch/>
        </p:blipFill>
        <p:spPr>
          <a:xfrm>
            <a:off x="5005504" y="2133046"/>
            <a:ext cx="4067235" cy="2368745"/>
          </a:xfrm>
          <a:prstGeom prst="rect">
            <a:avLst/>
          </a:prstGeom>
          <a:noFill/>
          <a:ln>
            <a:noFill/>
          </a:ln>
        </p:spPr>
      </p:pic>
      <p:sp>
        <p:nvSpPr>
          <p:cNvPr id="263" name="Google Shape;263;p15"/>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3200" u="none" cap="none" strike="noStrike">
                <a:solidFill>
                  <a:srgbClr val="3F3F3F"/>
                </a:solidFill>
                <a:latin typeface="Montserrat"/>
                <a:ea typeface="Montserrat"/>
                <a:cs typeface="Montserrat"/>
                <a:sym typeface="Montserrat"/>
              </a:rPr>
              <a:t>Selección de las fuentes de datos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16"/>
          <p:cNvPicPr preferRelativeResize="0"/>
          <p:nvPr/>
        </p:nvPicPr>
        <p:blipFill rotWithShape="1">
          <a:blip r:embed="rId3">
            <a:alphaModFix/>
          </a:blip>
          <a:srcRect b="0" l="0" r="0" t="0"/>
          <a:stretch/>
        </p:blipFill>
        <p:spPr>
          <a:xfrm>
            <a:off x="3307403" y="1296793"/>
            <a:ext cx="8431599" cy="2652638"/>
          </a:xfrm>
          <a:prstGeom prst="rect">
            <a:avLst/>
          </a:prstGeom>
          <a:noFill/>
          <a:ln>
            <a:noFill/>
          </a:ln>
          <a:effectLst>
            <a:outerShdw blurRad="50800" rotWithShape="0" algn="tl" dir="2700000" dist="38100">
              <a:srgbClr val="000000">
                <a:alpha val="40000"/>
              </a:srgbClr>
            </a:outerShdw>
          </a:effectLst>
        </p:spPr>
      </p:pic>
      <p:sp>
        <p:nvSpPr>
          <p:cNvPr id="270" name="Google Shape;270;p16"/>
          <p:cNvSpPr/>
          <p:nvPr/>
        </p:nvSpPr>
        <p:spPr>
          <a:xfrm>
            <a:off x="3638059" y="6000712"/>
            <a:ext cx="1682520" cy="597000"/>
          </a:xfrm>
          <a:prstGeom prst="roundRect">
            <a:avLst>
              <a:gd fmla="val 16667" name="adj"/>
            </a:avLst>
          </a:prstGeom>
          <a:solidFill>
            <a:srgbClr val="FFC000"/>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Darwin Core</a:t>
            </a:r>
            <a:endParaRPr sz="2000">
              <a:solidFill>
                <a:schemeClr val="dk1"/>
              </a:solidFill>
              <a:latin typeface="Calibri"/>
              <a:ea typeface="Calibri"/>
              <a:cs typeface="Calibri"/>
              <a:sym typeface="Calibri"/>
            </a:endParaRPr>
          </a:p>
        </p:txBody>
      </p:sp>
      <p:sp>
        <p:nvSpPr>
          <p:cNvPr id="271" name="Google Shape;271;p16"/>
          <p:cNvSpPr/>
          <p:nvPr/>
        </p:nvSpPr>
        <p:spPr>
          <a:xfrm>
            <a:off x="5852122" y="6007939"/>
            <a:ext cx="3626725" cy="614178"/>
          </a:xfrm>
          <a:prstGeom prst="roundRect">
            <a:avLst>
              <a:gd fmla="val 16667" name="adj"/>
            </a:avLst>
          </a:prstGeom>
          <a:solidFill>
            <a:srgbClr val="FFC000"/>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EML</a:t>
            </a:r>
            <a:endParaRPr sz="20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Ecological Metadata Language</a:t>
            </a:r>
            <a:endParaRPr sz="2000">
              <a:solidFill>
                <a:schemeClr val="dk1"/>
              </a:solidFill>
              <a:latin typeface="Calibri"/>
              <a:ea typeface="Calibri"/>
              <a:cs typeface="Calibri"/>
              <a:sym typeface="Calibri"/>
            </a:endParaRPr>
          </a:p>
        </p:txBody>
      </p:sp>
      <p:sp>
        <p:nvSpPr>
          <p:cNvPr id="272" name="Google Shape;272;p16"/>
          <p:cNvSpPr/>
          <p:nvPr/>
        </p:nvSpPr>
        <p:spPr>
          <a:xfrm>
            <a:off x="9788565" y="6011136"/>
            <a:ext cx="1832396" cy="597000"/>
          </a:xfrm>
          <a:prstGeom prst="roundRect">
            <a:avLst>
              <a:gd fmla="val 16667" name="adj"/>
            </a:avLst>
          </a:prstGeom>
          <a:solidFill>
            <a:srgbClr val="FFC000"/>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000"/>
              <a:buFont typeface="Calibri"/>
              <a:buNone/>
            </a:pPr>
            <a:r>
              <a:rPr lang="es-MX" sz="2000">
                <a:solidFill>
                  <a:schemeClr val="dk1"/>
                </a:solidFill>
                <a:latin typeface="Calibri"/>
                <a:ea typeface="Calibri"/>
                <a:cs typeface="Calibri"/>
                <a:sym typeface="Calibri"/>
              </a:rPr>
              <a:t>BioCASe / ABCD</a:t>
            </a:r>
            <a:endParaRPr sz="2000">
              <a:solidFill>
                <a:schemeClr val="dk1"/>
              </a:solidFill>
              <a:latin typeface="Calibri"/>
              <a:ea typeface="Calibri"/>
              <a:cs typeface="Calibri"/>
              <a:sym typeface="Calibri"/>
            </a:endParaRPr>
          </a:p>
        </p:txBody>
      </p:sp>
      <p:sp>
        <p:nvSpPr>
          <p:cNvPr id="273" name="Google Shape;273;p16"/>
          <p:cNvSpPr/>
          <p:nvPr/>
        </p:nvSpPr>
        <p:spPr>
          <a:xfrm>
            <a:off x="139186" y="1435454"/>
            <a:ext cx="2737819" cy="3785652"/>
          </a:xfrm>
          <a:prstGeom prst="rect">
            <a:avLst/>
          </a:prstGeom>
          <a:solidFill>
            <a:srgbClr val="FFF2CC"/>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s-MX" sz="2000">
                <a:solidFill>
                  <a:schemeClr val="dk1"/>
                </a:solidFill>
                <a:latin typeface="Calibri"/>
                <a:ea typeface="Calibri"/>
                <a:cs typeface="Calibri"/>
                <a:sym typeface="Calibri"/>
              </a:rPr>
              <a:t>Es una organización internacional y una red de datos financiada por gobiernos de todo el mundo, destinada a proporcionar a cualquier persona, en cualquier lugar, acceso abierto y gratuito a datos sobre cualquier tipo de forma de vida que hay en la Tierra.</a:t>
            </a:r>
            <a:endParaRPr sz="2000">
              <a:solidFill>
                <a:schemeClr val="dk1"/>
              </a:solidFill>
              <a:latin typeface="Calibri"/>
              <a:ea typeface="Calibri"/>
              <a:cs typeface="Calibri"/>
              <a:sym typeface="Calibri"/>
            </a:endParaRPr>
          </a:p>
        </p:txBody>
      </p:sp>
      <p:sp>
        <p:nvSpPr>
          <p:cNvPr id="274" name="Google Shape;274;p16"/>
          <p:cNvSpPr/>
          <p:nvPr/>
        </p:nvSpPr>
        <p:spPr>
          <a:xfrm>
            <a:off x="1" y="0"/>
            <a:ext cx="12192000" cy="954107"/>
          </a:xfrm>
          <a:prstGeom prst="rect">
            <a:avLst/>
          </a:prstGeom>
          <a:solidFill>
            <a:srgbClr val="D5DBE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2800">
                <a:solidFill>
                  <a:srgbClr val="3F3F3F"/>
                </a:solidFill>
                <a:latin typeface="Montserrat"/>
                <a:ea typeface="Montserrat"/>
                <a:cs typeface="Montserrat"/>
                <a:sym typeface="Montserrat"/>
              </a:rPr>
              <a:t>GBIF</a:t>
            </a:r>
            <a:endParaRPr/>
          </a:p>
          <a:p>
            <a:pPr indent="0" lvl="0" marL="0" marR="0" rtl="0" algn="ctr">
              <a:spcBef>
                <a:spcPts val="0"/>
              </a:spcBef>
              <a:spcAft>
                <a:spcPts val="0"/>
              </a:spcAft>
              <a:buNone/>
            </a:pPr>
            <a:r>
              <a:rPr b="1" lang="es-MX" sz="2800">
                <a:solidFill>
                  <a:srgbClr val="3F3F3F"/>
                </a:solidFill>
                <a:latin typeface="Montserrat"/>
                <a:ea typeface="Montserrat"/>
                <a:cs typeface="Montserrat"/>
                <a:sym typeface="Montserrat"/>
              </a:rPr>
              <a:t>Infraestructura Mundial de Información en Biodiversidad</a:t>
            </a:r>
            <a:endParaRPr b="1" sz="2800">
              <a:solidFill>
                <a:srgbClr val="3F3F3F"/>
              </a:solidFill>
              <a:latin typeface="Montserrat"/>
              <a:ea typeface="Montserrat"/>
              <a:cs typeface="Montserrat"/>
              <a:sym typeface="Montserrat"/>
            </a:endParaRPr>
          </a:p>
        </p:txBody>
      </p:sp>
      <p:sp>
        <p:nvSpPr>
          <p:cNvPr id="275" name="Google Shape;275;p16"/>
          <p:cNvSpPr/>
          <p:nvPr/>
        </p:nvSpPr>
        <p:spPr>
          <a:xfrm>
            <a:off x="4634447" y="4148866"/>
            <a:ext cx="6096000" cy="1208165"/>
          </a:xfrm>
          <a:prstGeom prst="rect">
            <a:avLst/>
          </a:prstGeom>
          <a:solidFill>
            <a:srgbClr val="FFC000"/>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None/>
            </a:pPr>
            <a:r>
              <a:rPr b="1" lang="es-MX" sz="2000">
                <a:solidFill>
                  <a:schemeClr val="dk1"/>
                </a:solidFill>
                <a:latin typeface="Calibri"/>
                <a:ea typeface="Calibri"/>
                <a:cs typeface="Calibri"/>
                <a:sym typeface="Calibri"/>
              </a:rPr>
              <a:t>Estándares de datos</a:t>
            </a:r>
            <a:endParaRPr/>
          </a:p>
          <a:p>
            <a:pPr indent="0" lvl="0" marL="0" marR="0" rtl="0" algn="ctr">
              <a:spcBef>
                <a:spcPts val="0"/>
              </a:spcBef>
              <a:spcAft>
                <a:spcPts val="0"/>
              </a:spcAft>
              <a:buNone/>
            </a:pPr>
            <a:r>
              <a:rPr lang="es-MX" sz="2000">
                <a:solidFill>
                  <a:schemeClr val="dk1"/>
                </a:solidFill>
                <a:latin typeface="Calibri"/>
                <a:ea typeface="Calibri"/>
                <a:cs typeface="Calibri"/>
                <a:sym typeface="Calibri"/>
              </a:rPr>
              <a:t>Los estándares de datos son la pieza principal que permite unificar en GBIF cientos de millones de registros primarios de biodiversidad.</a:t>
            </a:r>
            <a:endParaRPr/>
          </a:p>
        </p:txBody>
      </p:sp>
      <p:cxnSp>
        <p:nvCxnSpPr>
          <p:cNvPr id="276" name="Google Shape;276;p16"/>
          <p:cNvCxnSpPr/>
          <p:nvPr/>
        </p:nvCxnSpPr>
        <p:spPr>
          <a:xfrm>
            <a:off x="7682448" y="5357030"/>
            <a:ext cx="3022200" cy="654000"/>
          </a:xfrm>
          <a:prstGeom prst="bentConnector3">
            <a:avLst>
              <a:gd fmla="val 0" name="adj1"/>
            </a:avLst>
          </a:prstGeom>
          <a:noFill/>
          <a:ln cap="flat" cmpd="sng" w="9525">
            <a:solidFill>
              <a:srgbClr val="7F6000"/>
            </a:solidFill>
            <a:prstDash val="solid"/>
            <a:miter lim="800000"/>
            <a:headEnd len="sm" w="sm" type="none"/>
            <a:tailEnd len="med" w="med" type="triangle"/>
          </a:ln>
        </p:spPr>
      </p:cxnSp>
      <p:cxnSp>
        <p:nvCxnSpPr>
          <p:cNvPr id="277" name="Google Shape;277;p16"/>
          <p:cNvCxnSpPr>
            <a:stCxn id="275" idx="2"/>
            <a:endCxn id="270" idx="0"/>
          </p:cNvCxnSpPr>
          <p:nvPr/>
        </p:nvCxnSpPr>
        <p:spPr>
          <a:xfrm rot="5400000">
            <a:off x="5758997" y="4077381"/>
            <a:ext cx="643800" cy="3203100"/>
          </a:xfrm>
          <a:prstGeom prst="bentConnector3">
            <a:avLst>
              <a:gd fmla="val 50000" name="adj1"/>
            </a:avLst>
          </a:prstGeom>
          <a:noFill/>
          <a:ln cap="flat" cmpd="sng" w="9525">
            <a:solidFill>
              <a:srgbClr val="7F6000"/>
            </a:solidFill>
            <a:prstDash val="solid"/>
            <a:miter lim="800000"/>
            <a:headEnd len="sm" w="sm" type="none"/>
            <a:tailEnd len="med" w="med" type="triangle"/>
          </a:ln>
        </p:spPr>
      </p:cxnSp>
      <p:cxnSp>
        <p:nvCxnSpPr>
          <p:cNvPr id="278" name="Google Shape;278;p16"/>
          <p:cNvCxnSpPr/>
          <p:nvPr/>
        </p:nvCxnSpPr>
        <p:spPr>
          <a:xfrm rot="5400000">
            <a:off x="7363387" y="5673981"/>
            <a:ext cx="651000" cy="17100"/>
          </a:xfrm>
          <a:prstGeom prst="bentConnector3">
            <a:avLst>
              <a:gd fmla="val 49993" name="adj1"/>
            </a:avLst>
          </a:prstGeom>
          <a:noFill/>
          <a:ln cap="flat" cmpd="sng" w="9525">
            <a:solidFill>
              <a:srgbClr val="7F6000"/>
            </a:solidFill>
            <a:prstDash val="solid"/>
            <a:miter lim="800000"/>
            <a:headEnd len="sm" w="sm" type="none"/>
            <a:tailEnd len="med" w="med" type="triangle"/>
          </a:ln>
        </p:spPr>
      </p:cxnSp>
      <p:sp>
        <p:nvSpPr>
          <p:cNvPr id="279" name="Google Shape;279;p16"/>
          <p:cNvSpPr/>
          <p:nvPr/>
        </p:nvSpPr>
        <p:spPr>
          <a:xfrm>
            <a:off x="79910" y="5397529"/>
            <a:ext cx="2856370" cy="1323439"/>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Condiciones de uso</a:t>
            </a:r>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Acuerdos, políticas y exenciones de responsabilidad relacionados con el acceso y el uso de datos y servicios mediados por GBIF</a:t>
            </a:r>
            <a:endParaRPr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7"/>
          <p:cNvSpPr/>
          <p:nvPr/>
        </p:nvSpPr>
        <p:spPr>
          <a:xfrm>
            <a:off x="2753032" y="1582994"/>
            <a:ext cx="2045110" cy="1543664"/>
          </a:xfrm>
          <a:custGeom>
            <a:rect b="b" l="l" r="r" t="t"/>
            <a:pathLst>
              <a:path extrusionOk="0" h="1543664" w="2045110">
                <a:moveTo>
                  <a:pt x="2045110" y="0"/>
                </a:moveTo>
                <a:cubicBezTo>
                  <a:pt x="1850923" y="240071"/>
                  <a:pt x="1656736" y="480142"/>
                  <a:pt x="1396181" y="609600"/>
                </a:cubicBezTo>
                <a:cubicBezTo>
                  <a:pt x="1135626" y="739058"/>
                  <a:pt x="714478" y="621071"/>
                  <a:pt x="481781" y="776748"/>
                </a:cubicBezTo>
                <a:cubicBezTo>
                  <a:pt x="249084" y="932425"/>
                  <a:pt x="124542" y="1238044"/>
                  <a:pt x="0" y="1543664"/>
                </a:cubicBezTo>
              </a:path>
            </a:pathLst>
          </a:custGeom>
          <a:noFill/>
          <a:ln cap="flat" cmpd="sng" w="158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17"/>
          <p:cNvSpPr/>
          <p:nvPr/>
        </p:nvSpPr>
        <p:spPr>
          <a:xfrm>
            <a:off x="5406051" y="1543665"/>
            <a:ext cx="1002557" cy="3238535"/>
          </a:xfrm>
          <a:custGeom>
            <a:rect b="b" l="l" r="r" t="t"/>
            <a:pathLst>
              <a:path extrusionOk="0" h="3238535" w="1002557">
                <a:moveTo>
                  <a:pt x="925923" y="0"/>
                </a:moveTo>
                <a:cubicBezTo>
                  <a:pt x="992290" y="828368"/>
                  <a:pt x="1058658" y="1656736"/>
                  <a:pt x="925923" y="2172929"/>
                </a:cubicBezTo>
                <a:cubicBezTo>
                  <a:pt x="793188" y="2689122"/>
                  <a:pt x="283549" y="2920180"/>
                  <a:pt x="129510" y="3097161"/>
                </a:cubicBezTo>
                <a:cubicBezTo>
                  <a:pt x="-24529" y="3274142"/>
                  <a:pt x="1691" y="3234812"/>
                  <a:pt x="1691" y="3234812"/>
                </a:cubicBezTo>
                <a:lnTo>
                  <a:pt x="1691" y="3234812"/>
                </a:lnTo>
              </a:path>
            </a:pathLst>
          </a:custGeom>
          <a:noFill/>
          <a:ln cap="flat" cmpd="sng" w="158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17"/>
          <p:cNvSpPr/>
          <p:nvPr/>
        </p:nvSpPr>
        <p:spPr>
          <a:xfrm>
            <a:off x="7973961" y="1533832"/>
            <a:ext cx="1790154" cy="1862188"/>
          </a:xfrm>
          <a:custGeom>
            <a:rect b="b" l="l" r="r" t="t"/>
            <a:pathLst>
              <a:path extrusionOk="0" h="1862188" w="1790154">
                <a:moveTo>
                  <a:pt x="0" y="0"/>
                </a:moveTo>
                <a:cubicBezTo>
                  <a:pt x="523567" y="190090"/>
                  <a:pt x="1047135" y="380181"/>
                  <a:pt x="1337187" y="668594"/>
                </a:cubicBezTo>
                <a:cubicBezTo>
                  <a:pt x="1627239" y="957007"/>
                  <a:pt x="1668207" y="1540388"/>
                  <a:pt x="1740310" y="1730478"/>
                </a:cubicBezTo>
                <a:cubicBezTo>
                  <a:pt x="1812413" y="1920568"/>
                  <a:pt x="1791110" y="1864852"/>
                  <a:pt x="1769807" y="1809136"/>
                </a:cubicBezTo>
              </a:path>
            </a:pathLst>
          </a:custGeom>
          <a:noFill/>
          <a:ln cap="flat" cmpd="sng" w="158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17"/>
          <p:cNvSpPr/>
          <p:nvPr/>
        </p:nvSpPr>
        <p:spPr>
          <a:xfrm>
            <a:off x="1527011" y="176173"/>
            <a:ext cx="9230050" cy="1565183"/>
          </a:xfrm>
          <a:prstGeom prst="rect">
            <a:avLst/>
          </a:prstGeom>
          <a:solidFill>
            <a:srgbClr val="BBD6EE"/>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202124"/>
              </a:buClr>
              <a:buSzPts val="2400"/>
              <a:buFont typeface="Montserrat"/>
              <a:buNone/>
            </a:pPr>
            <a:r>
              <a:rPr b="1" i="0" lang="es-MX" sz="2400" u="none" cap="none" strike="noStrike">
                <a:solidFill>
                  <a:srgbClr val="202124"/>
                </a:solidFill>
                <a:latin typeface="Montserrat"/>
                <a:ea typeface="Montserrat"/>
                <a:cs typeface="Montserrat"/>
                <a:sym typeface="Montserrat"/>
              </a:rPr>
              <a:t>Requisitos de calidad de los datos </a:t>
            </a:r>
            <a:endParaRPr/>
          </a:p>
          <a:p>
            <a:pPr indent="0" lvl="0" marL="0" marR="0" rtl="0" algn="ctr">
              <a:lnSpc>
                <a:spcPct val="100000"/>
              </a:lnSpc>
              <a:spcBef>
                <a:spcPts val="0"/>
              </a:spcBef>
              <a:spcAft>
                <a:spcPts val="0"/>
              </a:spcAft>
              <a:buClr>
                <a:srgbClr val="202124"/>
              </a:buClr>
              <a:buSzPts val="2000"/>
              <a:buFont typeface="Montserrat"/>
              <a:buNone/>
            </a:pPr>
            <a:r>
              <a:rPr b="0" i="0" lang="es-MX" sz="2000" u="none" cap="none" strike="noStrike">
                <a:solidFill>
                  <a:srgbClr val="202124"/>
                </a:solidFill>
                <a:latin typeface="Montserrat"/>
                <a:ea typeface="Montserrat"/>
                <a:cs typeface="Montserrat"/>
                <a:sym typeface="Montserrat"/>
              </a:rPr>
              <a:t>Los editores desempeñan un papel esencial no sólo en el intercambio de conjuntos de datos, sino también en la gestión de su calidad, integridad y utilidad, y aseguran su integración y valor dentro de la base de conocimientos global de GBIF</a:t>
            </a:r>
            <a:endParaRPr b="0" i="0" sz="2000" u="none" cap="none" strike="noStrike">
              <a:solidFill>
                <a:schemeClr val="dk1"/>
              </a:solidFill>
              <a:latin typeface="Montserrat"/>
              <a:ea typeface="Montserrat"/>
              <a:cs typeface="Montserrat"/>
              <a:sym typeface="Montserrat"/>
            </a:endParaRPr>
          </a:p>
        </p:txBody>
      </p:sp>
      <p:pic>
        <p:nvPicPr>
          <p:cNvPr id="289" name="Google Shape;289;p17"/>
          <p:cNvPicPr preferRelativeResize="0"/>
          <p:nvPr/>
        </p:nvPicPr>
        <p:blipFill rotWithShape="1">
          <a:blip r:embed="rId3">
            <a:alphaModFix/>
          </a:blip>
          <a:srcRect b="0" l="0" r="0" t="78443"/>
          <a:stretch/>
        </p:blipFill>
        <p:spPr>
          <a:xfrm>
            <a:off x="362321" y="5684848"/>
            <a:ext cx="9047248" cy="1190710"/>
          </a:xfrm>
          <a:prstGeom prst="rect">
            <a:avLst/>
          </a:prstGeom>
          <a:noFill/>
          <a:ln>
            <a:noFill/>
          </a:ln>
        </p:spPr>
      </p:pic>
      <p:pic>
        <p:nvPicPr>
          <p:cNvPr id="290" name="Google Shape;290;p17"/>
          <p:cNvPicPr preferRelativeResize="0"/>
          <p:nvPr/>
        </p:nvPicPr>
        <p:blipFill rotWithShape="1">
          <a:blip r:embed="rId4">
            <a:alphaModFix/>
          </a:blip>
          <a:srcRect b="19797" l="74052" r="0" t="58717"/>
          <a:stretch/>
        </p:blipFill>
        <p:spPr>
          <a:xfrm>
            <a:off x="9311981" y="5688783"/>
            <a:ext cx="2347609" cy="1186775"/>
          </a:xfrm>
          <a:prstGeom prst="rect">
            <a:avLst/>
          </a:prstGeom>
          <a:noFill/>
          <a:ln>
            <a:noFill/>
          </a:ln>
        </p:spPr>
      </p:pic>
      <p:sp>
        <p:nvSpPr>
          <p:cNvPr id="291" name="Google Shape;291;p17"/>
          <p:cNvSpPr txBox="1"/>
          <p:nvPr/>
        </p:nvSpPr>
        <p:spPr>
          <a:xfrm>
            <a:off x="4228460" y="4473434"/>
            <a:ext cx="4037345" cy="1200329"/>
          </a:xfrm>
          <a:prstGeom prst="rect">
            <a:avLst/>
          </a:prstGeom>
          <a:solidFill>
            <a:srgbClr val="EDEDED"/>
          </a:solidFill>
          <a:ln cap="flat" cmpd="sng" w="2857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2400">
                <a:solidFill>
                  <a:schemeClr val="dk1"/>
                </a:solidFill>
                <a:latin typeface="Montserrat"/>
                <a:ea typeface="Montserrat"/>
                <a:cs typeface="Montserrat"/>
                <a:sym typeface="Montserrat"/>
              </a:rPr>
              <a:t>Datos de eventos de muestreo </a:t>
            </a:r>
            <a:r>
              <a:rPr lang="es-MX" sz="2400">
                <a:solidFill>
                  <a:srgbClr val="7F7F7F"/>
                </a:solidFill>
                <a:latin typeface="Montserrat"/>
                <a:ea typeface="Montserrat"/>
                <a:cs typeface="Montserrat"/>
                <a:sym typeface="Montserrat"/>
              </a:rPr>
              <a:t>(</a:t>
            </a:r>
            <a:r>
              <a:rPr i="1" lang="es-MX" sz="2400">
                <a:solidFill>
                  <a:srgbClr val="7F7F7F"/>
                </a:solidFill>
                <a:latin typeface="Montserrat"/>
                <a:ea typeface="Montserrat"/>
                <a:cs typeface="Montserrat"/>
                <a:sym typeface="Montserrat"/>
              </a:rPr>
              <a:t>sampling-event datasets</a:t>
            </a:r>
            <a:r>
              <a:rPr lang="es-MX" sz="2400">
                <a:solidFill>
                  <a:srgbClr val="7F7F7F"/>
                </a:solidFill>
                <a:latin typeface="Montserrat"/>
                <a:ea typeface="Montserrat"/>
                <a:cs typeface="Montserrat"/>
                <a:sym typeface="Montserrat"/>
              </a:rPr>
              <a:t>)</a:t>
            </a:r>
            <a:endParaRPr/>
          </a:p>
        </p:txBody>
      </p:sp>
      <p:sp>
        <p:nvSpPr>
          <p:cNvPr id="292" name="Google Shape;292;p17"/>
          <p:cNvSpPr txBox="1"/>
          <p:nvPr/>
        </p:nvSpPr>
        <p:spPr>
          <a:xfrm>
            <a:off x="7745442" y="3000394"/>
            <a:ext cx="4037345" cy="830997"/>
          </a:xfrm>
          <a:prstGeom prst="rect">
            <a:avLst/>
          </a:prstGeom>
          <a:solidFill>
            <a:srgbClr val="EDEDED"/>
          </a:solidFill>
          <a:ln cap="flat" cmpd="sng" w="2857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2400">
                <a:solidFill>
                  <a:schemeClr val="dk1"/>
                </a:solidFill>
                <a:latin typeface="Montserrat"/>
                <a:ea typeface="Montserrat"/>
                <a:cs typeface="Montserrat"/>
                <a:sym typeface="Montserrat"/>
              </a:rPr>
              <a:t>Datos de presencia </a:t>
            </a:r>
            <a:r>
              <a:rPr lang="es-MX" sz="2400">
                <a:solidFill>
                  <a:srgbClr val="7F7F7F"/>
                </a:solidFill>
                <a:latin typeface="Montserrat"/>
                <a:ea typeface="Montserrat"/>
                <a:cs typeface="Montserrat"/>
                <a:sym typeface="Montserrat"/>
              </a:rPr>
              <a:t>(</a:t>
            </a:r>
            <a:r>
              <a:rPr i="1" lang="es-MX" sz="2400">
                <a:solidFill>
                  <a:srgbClr val="7F7F7F"/>
                </a:solidFill>
                <a:latin typeface="Montserrat"/>
                <a:ea typeface="Montserrat"/>
                <a:cs typeface="Montserrat"/>
                <a:sym typeface="Montserrat"/>
              </a:rPr>
              <a:t>occurrence datasets</a:t>
            </a:r>
            <a:r>
              <a:rPr lang="es-MX" sz="2400">
                <a:solidFill>
                  <a:srgbClr val="7F7F7F"/>
                </a:solidFill>
                <a:latin typeface="Montserrat"/>
                <a:ea typeface="Montserrat"/>
                <a:cs typeface="Montserrat"/>
                <a:sym typeface="Montserrat"/>
              </a:rPr>
              <a:t>)</a:t>
            </a:r>
            <a:endParaRPr/>
          </a:p>
        </p:txBody>
      </p:sp>
      <p:sp>
        <p:nvSpPr>
          <p:cNvPr id="293" name="Google Shape;293;p17"/>
          <p:cNvSpPr txBox="1"/>
          <p:nvPr/>
        </p:nvSpPr>
        <p:spPr>
          <a:xfrm>
            <a:off x="430405" y="2828977"/>
            <a:ext cx="4037345" cy="1200329"/>
          </a:xfrm>
          <a:prstGeom prst="rect">
            <a:avLst/>
          </a:prstGeom>
          <a:solidFill>
            <a:srgbClr val="EDEDED"/>
          </a:solidFill>
          <a:ln cap="flat" cmpd="sng" w="28575">
            <a:solidFill>
              <a:srgbClr val="2E75B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2400">
                <a:solidFill>
                  <a:schemeClr val="dk1"/>
                </a:solidFill>
                <a:latin typeface="Montserrat"/>
                <a:ea typeface="Montserrat"/>
                <a:cs typeface="Montserrat"/>
                <a:sym typeface="Montserrat"/>
              </a:rPr>
              <a:t>Datos de listas de especies </a:t>
            </a:r>
            <a:r>
              <a:rPr lang="es-MX" sz="2400">
                <a:solidFill>
                  <a:srgbClr val="7F7F7F"/>
                </a:solidFill>
                <a:latin typeface="Montserrat"/>
                <a:ea typeface="Montserrat"/>
                <a:cs typeface="Montserrat"/>
                <a:sym typeface="Montserrat"/>
              </a:rPr>
              <a:t>(</a:t>
            </a:r>
            <a:r>
              <a:rPr i="1" lang="es-MX" sz="2400">
                <a:solidFill>
                  <a:srgbClr val="7F7F7F"/>
                </a:solidFill>
                <a:latin typeface="Montserrat"/>
                <a:ea typeface="Montserrat"/>
                <a:cs typeface="Montserrat"/>
                <a:sym typeface="Montserrat"/>
              </a:rPr>
              <a:t>checklists datasets)</a:t>
            </a:r>
            <a:endParaRPr sz="2400">
              <a:solidFill>
                <a:srgbClr val="7F7F7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8"/>
          <p:cNvSpPr/>
          <p:nvPr/>
        </p:nvSpPr>
        <p:spPr>
          <a:xfrm>
            <a:off x="0" y="1595514"/>
            <a:ext cx="6071616" cy="163582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8"/>
          <p:cNvSpPr/>
          <p:nvPr/>
        </p:nvSpPr>
        <p:spPr>
          <a:xfrm>
            <a:off x="0" y="3211676"/>
            <a:ext cx="6071616" cy="262153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8"/>
          <p:cNvSpPr txBox="1"/>
          <p:nvPr>
            <p:ph type="title"/>
          </p:nvPr>
        </p:nvSpPr>
        <p:spPr>
          <a:xfrm>
            <a:off x="0" y="6104"/>
            <a:ext cx="12192000" cy="584775"/>
          </a:xfrm>
          <a:prstGeom prst="rect">
            <a:avLst/>
          </a:prstGeom>
          <a:solidFill>
            <a:srgbClr val="D5DBE5"/>
          </a:solid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rgbClr val="000000"/>
              </a:buClr>
              <a:buSzPts val="3200"/>
              <a:buFont typeface="Arial"/>
              <a:buNone/>
            </a:pPr>
            <a:r>
              <a:rPr b="1" lang="es-MX" sz="3200">
                <a:solidFill>
                  <a:srgbClr val="3F3F3F"/>
                </a:solidFill>
                <a:latin typeface="Montserrat"/>
                <a:ea typeface="Montserrat"/>
                <a:cs typeface="Montserrat"/>
                <a:sym typeface="Montserrat"/>
              </a:rPr>
              <a:t>Descarga de información</a:t>
            </a:r>
            <a:endParaRPr b="1" sz="3200">
              <a:solidFill>
                <a:srgbClr val="3F3F3F"/>
              </a:solidFill>
              <a:latin typeface="Montserrat"/>
              <a:ea typeface="Montserrat"/>
              <a:cs typeface="Montserrat"/>
              <a:sym typeface="Montserrat"/>
            </a:endParaRPr>
          </a:p>
        </p:txBody>
      </p:sp>
      <p:sp>
        <p:nvSpPr>
          <p:cNvPr id="302" name="Google Shape;302;p18"/>
          <p:cNvSpPr txBox="1"/>
          <p:nvPr>
            <p:ph idx="1" type="body"/>
          </p:nvPr>
        </p:nvSpPr>
        <p:spPr>
          <a:xfrm>
            <a:off x="182838" y="1806287"/>
            <a:ext cx="5952786" cy="393117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800"/>
              <a:buNone/>
            </a:pPr>
            <a:r>
              <a:rPr b="1" lang="es-MX" sz="2000">
                <a:latin typeface="Montserrat"/>
                <a:ea typeface="Montserrat"/>
                <a:cs typeface="Montserrat"/>
                <a:sym typeface="Montserrat"/>
              </a:rPr>
              <a:t>Disponibilidad a través de:</a:t>
            </a:r>
            <a:endParaRPr b="1" sz="2000">
              <a:latin typeface="Montserrat"/>
              <a:ea typeface="Montserrat"/>
              <a:cs typeface="Montserrat"/>
              <a:sym typeface="Montserrat"/>
            </a:endParaRPr>
          </a:p>
          <a:p>
            <a:pPr indent="-228600" lvl="1" marL="685800" rtl="0" algn="l">
              <a:lnSpc>
                <a:spcPct val="90000"/>
              </a:lnSpc>
              <a:spcBef>
                <a:spcPts val="1000"/>
              </a:spcBef>
              <a:spcAft>
                <a:spcPts val="0"/>
              </a:spcAft>
              <a:buClr>
                <a:schemeClr val="dk1"/>
              </a:buClr>
              <a:buSzPts val="2000"/>
              <a:buChar char="•"/>
            </a:pPr>
            <a:r>
              <a:rPr lang="es-MX" sz="2000">
                <a:latin typeface="Montserrat"/>
                <a:ea typeface="Montserrat"/>
                <a:cs typeface="Montserrat"/>
                <a:sym typeface="Montserrat"/>
              </a:rPr>
              <a:t>APIs</a:t>
            </a:r>
            <a:endParaRPr sz="2000">
              <a:latin typeface="Montserrat"/>
              <a:ea typeface="Montserrat"/>
              <a:cs typeface="Montserrat"/>
              <a:sym typeface="Montserrat"/>
            </a:endParaRPr>
          </a:p>
          <a:p>
            <a:pPr indent="-228600" lvl="1" marL="685800" rtl="0" algn="l">
              <a:lnSpc>
                <a:spcPct val="90000"/>
              </a:lnSpc>
              <a:spcBef>
                <a:spcPts val="0"/>
              </a:spcBef>
              <a:spcAft>
                <a:spcPts val="0"/>
              </a:spcAft>
              <a:buClr>
                <a:schemeClr val="dk1"/>
              </a:buClr>
              <a:buSzPts val="2000"/>
              <a:buChar char="•"/>
            </a:pPr>
            <a:r>
              <a:rPr lang="es-MX" sz="2000">
                <a:latin typeface="Montserrat"/>
                <a:ea typeface="Montserrat"/>
                <a:cs typeface="Montserrat"/>
                <a:sym typeface="Montserrat"/>
              </a:rPr>
              <a:t>Consultas</a:t>
            </a:r>
            <a:endParaRPr sz="2000">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1800"/>
              <a:buNone/>
            </a:pPr>
            <a:r>
              <a:t/>
            </a:r>
            <a:endParaRPr b="1" sz="2000">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1800"/>
              <a:buNone/>
            </a:pPr>
            <a:r>
              <a:rPr b="1" lang="es-MX" sz="2000">
                <a:latin typeface="Montserrat"/>
                <a:ea typeface="Montserrat"/>
                <a:cs typeface="Montserrat"/>
                <a:sym typeface="Montserrat"/>
              </a:rPr>
              <a:t>Lugar en donde se almacenará:</a:t>
            </a:r>
            <a:endParaRPr b="1" sz="2000">
              <a:latin typeface="Montserrat"/>
              <a:ea typeface="Montserrat"/>
              <a:cs typeface="Montserrat"/>
              <a:sym typeface="Montserrat"/>
            </a:endParaRPr>
          </a:p>
          <a:p>
            <a:pPr indent="-228600" lvl="1" marL="685800" rtl="0" algn="l">
              <a:lnSpc>
                <a:spcPct val="90000"/>
              </a:lnSpc>
              <a:spcBef>
                <a:spcPts val="1000"/>
              </a:spcBef>
              <a:spcAft>
                <a:spcPts val="0"/>
              </a:spcAft>
              <a:buClr>
                <a:schemeClr val="dk1"/>
              </a:buClr>
              <a:buSzPts val="2000"/>
              <a:buChar char="•"/>
            </a:pPr>
            <a:r>
              <a:rPr lang="es-MX" sz="2000">
                <a:latin typeface="Montserrat"/>
                <a:ea typeface="Montserrat"/>
                <a:cs typeface="Montserrat"/>
                <a:sym typeface="Montserrat"/>
              </a:rPr>
              <a:t>Acceso a las personas que manejarán la información durante el proceso</a:t>
            </a:r>
            <a:endParaRPr sz="2000">
              <a:latin typeface="Montserrat"/>
              <a:ea typeface="Montserrat"/>
              <a:cs typeface="Montserrat"/>
              <a:sym typeface="Montserrat"/>
            </a:endParaRPr>
          </a:p>
          <a:p>
            <a:pPr indent="-228600" lvl="1" marL="685800" rtl="0" algn="l">
              <a:lnSpc>
                <a:spcPct val="90000"/>
              </a:lnSpc>
              <a:spcBef>
                <a:spcPts val="0"/>
              </a:spcBef>
              <a:spcAft>
                <a:spcPts val="0"/>
              </a:spcAft>
              <a:buClr>
                <a:schemeClr val="dk1"/>
              </a:buClr>
              <a:buSzPts val="2000"/>
              <a:buChar char="•"/>
            </a:pPr>
            <a:r>
              <a:rPr lang="es-MX" sz="2000">
                <a:latin typeface="Montserrat"/>
                <a:ea typeface="Montserrat"/>
                <a:cs typeface="Montserrat"/>
                <a:sym typeface="Montserrat"/>
              </a:rPr>
              <a:t>Seguridad informática</a:t>
            </a:r>
            <a:endParaRPr sz="2000">
              <a:latin typeface="Montserrat"/>
              <a:ea typeface="Montserrat"/>
              <a:cs typeface="Montserrat"/>
              <a:sym typeface="Montserrat"/>
            </a:endParaRPr>
          </a:p>
          <a:p>
            <a:pPr indent="-228600" lvl="1" marL="685800" rtl="0" algn="l">
              <a:lnSpc>
                <a:spcPct val="90000"/>
              </a:lnSpc>
              <a:spcBef>
                <a:spcPts val="0"/>
              </a:spcBef>
              <a:spcAft>
                <a:spcPts val="0"/>
              </a:spcAft>
              <a:buClr>
                <a:schemeClr val="dk1"/>
              </a:buClr>
              <a:buSzPts val="2000"/>
              <a:buChar char="•"/>
            </a:pPr>
            <a:r>
              <a:rPr lang="es-MX" sz="2000">
                <a:latin typeface="Montserrat"/>
                <a:ea typeface="Montserrat"/>
                <a:cs typeface="Montserrat"/>
                <a:sym typeface="Montserrat"/>
              </a:rPr>
              <a:t>Repositorio final para la información integrada</a:t>
            </a:r>
            <a:endParaRPr/>
          </a:p>
          <a:p>
            <a:pPr indent="0" lvl="0" marL="0" rtl="0" algn="l">
              <a:lnSpc>
                <a:spcPct val="90000"/>
              </a:lnSpc>
              <a:spcBef>
                <a:spcPts val="1000"/>
              </a:spcBef>
              <a:spcAft>
                <a:spcPts val="0"/>
              </a:spcAft>
              <a:buClr>
                <a:schemeClr val="dk1"/>
              </a:buClr>
              <a:buSzPts val="1800"/>
              <a:buNone/>
            </a:pPr>
            <a:r>
              <a:t/>
            </a:r>
            <a:endParaRPr sz="2000">
              <a:latin typeface="Montserrat"/>
              <a:ea typeface="Montserrat"/>
              <a:cs typeface="Montserrat"/>
              <a:sym typeface="Montserrat"/>
            </a:endParaRPr>
          </a:p>
        </p:txBody>
      </p:sp>
      <p:pic>
        <p:nvPicPr>
          <p:cNvPr id="303" name="Google Shape;303;p18"/>
          <p:cNvPicPr preferRelativeResize="0"/>
          <p:nvPr/>
        </p:nvPicPr>
        <p:blipFill rotWithShape="1">
          <a:blip r:embed="rId3">
            <a:alphaModFix/>
          </a:blip>
          <a:srcRect b="0" l="0" r="0" t="0"/>
          <a:stretch/>
        </p:blipFill>
        <p:spPr>
          <a:xfrm>
            <a:off x="7205301" y="1805463"/>
            <a:ext cx="3952080" cy="4026530"/>
          </a:xfrm>
          <a:prstGeom prst="rect">
            <a:avLst/>
          </a:prstGeom>
          <a:noFill/>
          <a:ln>
            <a:noFill/>
          </a:ln>
        </p:spPr>
      </p:pic>
      <p:pic>
        <p:nvPicPr>
          <p:cNvPr id="304" name="Google Shape;304;p18"/>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
        <p:nvSpPr>
          <p:cNvPr id="305" name="Google Shape;305;p18"/>
          <p:cNvSpPr txBox="1"/>
          <p:nvPr/>
        </p:nvSpPr>
        <p:spPr>
          <a:xfrm>
            <a:off x="8270611" y="5831993"/>
            <a:ext cx="2987325"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900">
                <a:solidFill>
                  <a:srgbClr val="7F7F7F"/>
                </a:solidFill>
                <a:latin typeface="Montserrat"/>
                <a:ea typeface="Montserrat"/>
                <a:cs typeface="Montserrat"/>
                <a:sym typeface="Montserrat"/>
              </a:rPr>
              <a:t>Imagen de Scriberia via The Turing Way – CC BY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9"/>
          <p:cNvSpPr/>
          <p:nvPr/>
        </p:nvSpPr>
        <p:spPr>
          <a:xfrm>
            <a:off x="660125" y="1500350"/>
            <a:ext cx="2074800" cy="6660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Montserrat"/>
              <a:buNone/>
            </a:pPr>
            <a:r>
              <a:rPr b="1" lang="es-MX" sz="1200">
                <a:solidFill>
                  <a:schemeClr val="dk1"/>
                </a:solidFill>
                <a:latin typeface="Montserrat"/>
                <a:ea typeface="Montserrat"/>
                <a:cs typeface="Montserrat"/>
                <a:sym typeface="Montserrat"/>
              </a:rPr>
              <a:t>Selección de filtros</a:t>
            </a:r>
            <a:endParaRPr sz="1200">
              <a:solidFill>
                <a:schemeClr val="dk1"/>
              </a:solidFill>
              <a:latin typeface="Montserrat"/>
              <a:ea typeface="Montserrat"/>
              <a:cs typeface="Montserrat"/>
              <a:sym typeface="Montserrat"/>
            </a:endParaRPr>
          </a:p>
        </p:txBody>
      </p:sp>
      <p:pic>
        <p:nvPicPr>
          <p:cNvPr id="312" name="Google Shape;312;p19"/>
          <p:cNvPicPr preferRelativeResize="0"/>
          <p:nvPr/>
        </p:nvPicPr>
        <p:blipFill rotWithShape="1">
          <a:blip r:embed="rId3">
            <a:alphaModFix/>
          </a:blip>
          <a:srcRect b="0" l="0" r="0" t="27998"/>
          <a:stretch/>
        </p:blipFill>
        <p:spPr>
          <a:xfrm>
            <a:off x="2715470" y="950393"/>
            <a:ext cx="6828817" cy="2081719"/>
          </a:xfrm>
          <a:prstGeom prst="rect">
            <a:avLst/>
          </a:prstGeom>
          <a:noFill/>
          <a:ln>
            <a:noFill/>
          </a:ln>
        </p:spPr>
      </p:pic>
      <p:sp>
        <p:nvSpPr>
          <p:cNvPr id="313" name="Google Shape;313;p19"/>
          <p:cNvSpPr/>
          <p:nvPr/>
        </p:nvSpPr>
        <p:spPr>
          <a:xfrm>
            <a:off x="660125" y="4061075"/>
            <a:ext cx="2074800" cy="6660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400"/>
              <a:buFont typeface="Montserrat"/>
              <a:buNone/>
            </a:pPr>
            <a:r>
              <a:rPr b="1" lang="es-MX" sz="1400">
                <a:solidFill>
                  <a:schemeClr val="dk1"/>
                </a:solidFill>
                <a:latin typeface="Montserrat"/>
                <a:ea typeface="Montserrat"/>
                <a:cs typeface="Montserrat"/>
                <a:sym typeface="Montserrat"/>
              </a:rPr>
              <a:t>Descarga</a:t>
            </a:r>
            <a:endParaRPr sz="1400">
              <a:solidFill>
                <a:schemeClr val="dk1"/>
              </a:solidFill>
              <a:latin typeface="Montserrat"/>
              <a:ea typeface="Montserrat"/>
              <a:cs typeface="Montserrat"/>
              <a:sym typeface="Montserrat"/>
            </a:endParaRPr>
          </a:p>
        </p:txBody>
      </p:sp>
      <p:pic>
        <p:nvPicPr>
          <p:cNvPr id="314" name="Google Shape;314;p19"/>
          <p:cNvPicPr preferRelativeResize="0"/>
          <p:nvPr/>
        </p:nvPicPr>
        <p:blipFill rotWithShape="1">
          <a:blip r:embed="rId4">
            <a:alphaModFix/>
          </a:blip>
          <a:srcRect b="0" l="0" r="0" t="0"/>
          <a:stretch/>
        </p:blipFill>
        <p:spPr>
          <a:xfrm>
            <a:off x="2795810" y="3282250"/>
            <a:ext cx="9091393" cy="2889474"/>
          </a:xfrm>
          <a:prstGeom prst="rect">
            <a:avLst/>
          </a:prstGeom>
          <a:noFill/>
          <a:ln>
            <a:noFill/>
          </a:ln>
        </p:spPr>
      </p:pic>
      <p:sp>
        <p:nvSpPr>
          <p:cNvPr id="315" name="Google Shape;315;p19"/>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Descarga para repatriar desde gbif.org</a:t>
            </a:r>
            <a:endParaRPr/>
          </a:p>
        </p:txBody>
      </p:sp>
      <p:pic>
        <p:nvPicPr>
          <p:cNvPr id="316" name="Google Shape;316;p19"/>
          <p:cNvPicPr preferRelativeResize="0"/>
          <p:nvPr/>
        </p:nvPicPr>
        <p:blipFill rotWithShape="1">
          <a:blip r:embed="rId5">
            <a:alphaModFix/>
          </a:blip>
          <a:srcRect b="0" l="0" r="0" t="0"/>
          <a:stretch/>
        </p:blipFill>
        <p:spPr>
          <a:xfrm>
            <a:off x="0" y="6413500"/>
            <a:ext cx="12192000" cy="44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ph idx="1" type="body"/>
          </p:nvPr>
        </p:nvPicPr>
        <p:blipFill rotWithShape="1">
          <a:blip r:embed="rId3">
            <a:alphaModFix/>
          </a:blip>
          <a:srcRect b="0" l="0" r="0" t="0"/>
          <a:stretch/>
        </p:blipFill>
        <p:spPr>
          <a:xfrm>
            <a:off x="592379" y="264583"/>
            <a:ext cx="3820058" cy="3486637"/>
          </a:xfrm>
          <a:prstGeom prst="rect">
            <a:avLst/>
          </a:prstGeom>
          <a:noFill/>
          <a:ln>
            <a:noFill/>
          </a:ln>
        </p:spPr>
      </p:pic>
      <p:pic>
        <p:nvPicPr>
          <p:cNvPr id="95" name="Google Shape;95;p2"/>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20"/>
          <p:cNvPicPr preferRelativeResize="0"/>
          <p:nvPr/>
        </p:nvPicPr>
        <p:blipFill rotWithShape="1">
          <a:blip r:embed="rId3">
            <a:alphaModFix/>
          </a:blip>
          <a:srcRect b="0" l="0" r="0" t="0"/>
          <a:stretch/>
        </p:blipFill>
        <p:spPr>
          <a:xfrm>
            <a:off x="428018" y="1152207"/>
            <a:ext cx="7568118" cy="4863829"/>
          </a:xfrm>
          <a:prstGeom prst="rect">
            <a:avLst/>
          </a:prstGeom>
          <a:noFill/>
          <a:ln>
            <a:noFill/>
          </a:ln>
          <a:effectLst>
            <a:outerShdw blurRad="57150" rotWithShape="0" algn="bl" dir="5400000" dist="19050">
              <a:srgbClr val="000000">
                <a:alpha val="49803"/>
              </a:srgbClr>
            </a:outerShdw>
          </a:effectLst>
        </p:spPr>
      </p:pic>
      <p:pic>
        <p:nvPicPr>
          <p:cNvPr id="323" name="Google Shape;323;p20"/>
          <p:cNvPicPr preferRelativeResize="0"/>
          <p:nvPr/>
        </p:nvPicPr>
        <p:blipFill rotWithShape="1">
          <a:blip r:embed="rId4">
            <a:alphaModFix/>
          </a:blip>
          <a:srcRect b="0" l="0" r="0" t="0"/>
          <a:stretch/>
        </p:blipFill>
        <p:spPr>
          <a:xfrm>
            <a:off x="8716590" y="2353996"/>
            <a:ext cx="2695575" cy="1295400"/>
          </a:xfrm>
          <a:prstGeom prst="rect">
            <a:avLst/>
          </a:prstGeom>
          <a:noFill/>
          <a:ln>
            <a:noFill/>
          </a:ln>
        </p:spPr>
      </p:pic>
      <p:sp>
        <p:nvSpPr>
          <p:cNvPr id="324" name="Google Shape;324;p20"/>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Descarga para repatriar desde gbif.org</a:t>
            </a:r>
            <a:endParaRPr/>
          </a:p>
        </p:txBody>
      </p:sp>
      <p:pic>
        <p:nvPicPr>
          <p:cNvPr id="325" name="Google Shape;325;p20"/>
          <p:cNvPicPr preferRelativeResize="0"/>
          <p:nvPr/>
        </p:nvPicPr>
        <p:blipFill rotWithShape="1">
          <a:blip r:embed="rId5">
            <a:alphaModFix/>
          </a:blip>
          <a:srcRect b="0" l="0" r="0" t="0"/>
          <a:stretch/>
        </p:blipFill>
        <p:spPr>
          <a:xfrm>
            <a:off x="0" y="6413500"/>
            <a:ext cx="12192000" cy="444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1"/>
          <p:cNvPicPr preferRelativeResize="0"/>
          <p:nvPr/>
        </p:nvPicPr>
        <p:blipFill rotWithShape="1">
          <a:blip r:embed="rId3">
            <a:alphaModFix/>
          </a:blip>
          <a:srcRect b="0" l="0" r="0" t="0"/>
          <a:stretch/>
        </p:blipFill>
        <p:spPr>
          <a:xfrm>
            <a:off x="302383" y="1184588"/>
            <a:ext cx="8763796" cy="4207714"/>
          </a:xfrm>
          <a:prstGeom prst="rect">
            <a:avLst/>
          </a:prstGeom>
          <a:noFill/>
          <a:ln>
            <a:noFill/>
          </a:ln>
        </p:spPr>
      </p:pic>
      <p:pic>
        <p:nvPicPr>
          <p:cNvPr id="332" name="Google Shape;332;p21"/>
          <p:cNvPicPr preferRelativeResize="0"/>
          <p:nvPr/>
        </p:nvPicPr>
        <p:blipFill rotWithShape="1">
          <a:blip r:embed="rId4">
            <a:alphaModFix/>
          </a:blip>
          <a:srcRect b="0" l="0" r="0" t="0"/>
          <a:stretch/>
        </p:blipFill>
        <p:spPr>
          <a:xfrm>
            <a:off x="6887183" y="5098943"/>
            <a:ext cx="4840983" cy="1247775"/>
          </a:xfrm>
          <a:prstGeom prst="rect">
            <a:avLst/>
          </a:prstGeom>
          <a:noFill/>
          <a:ln>
            <a:noFill/>
          </a:ln>
        </p:spPr>
      </p:pic>
      <p:sp>
        <p:nvSpPr>
          <p:cNvPr id="333" name="Google Shape;333;p21"/>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Descarga para repatriar desde gbif.org</a:t>
            </a:r>
            <a:endParaRPr/>
          </a:p>
        </p:txBody>
      </p:sp>
      <p:pic>
        <p:nvPicPr>
          <p:cNvPr id="334" name="Google Shape;334;p21"/>
          <p:cNvPicPr preferRelativeResize="0"/>
          <p:nvPr/>
        </p:nvPicPr>
        <p:blipFill rotWithShape="1">
          <a:blip r:embed="rId5">
            <a:alphaModFix/>
          </a:blip>
          <a:srcRect b="0" l="0" r="0" t="0"/>
          <a:stretch/>
        </p:blipFill>
        <p:spPr>
          <a:xfrm>
            <a:off x="0" y="6413500"/>
            <a:ext cx="12192000" cy="444500"/>
          </a:xfrm>
          <a:prstGeom prst="rect">
            <a:avLst/>
          </a:prstGeom>
          <a:noFill/>
          <a:ln>
            <a:noFill/>
          </a:ln>
        </p:spPr>
      </p:pic>
      <p:pic>
        <p:nvPicPr>
          <p:cNvPr descr="Post It Nota Adhesiva · Gráficos vectoriales gratis en Pixabay" id="335" name="Google Shape;335;p21"/>
          <p:cNvPicPr preferRelativeResize="0"/>
          <p:nvPr/>
        </p:nvPicPr>
        <p:blipFill rotWithShape="1">
          <a:blip r:embed="rId6">
            <a:alphaModFix/>
          </a:blip>
          <a:srcRect b="0" l="0" r="0" t="0"/>
          <a:stretch/>
        </p:blipFill>
        <p:spPr>
          <a:xfrm>
            <a:off x="8239227" y="3896974"/>
            <a:ext cx="1632360" cy="1036262"/>
          </a:xfrm>
          <a:prstGeom prst="rect">
            <a:avLst/>
          </a:prstGeom>
          <a:noFill/>
          <a:ln>
            <a:noFill/>
          </a:ln>
        </p:spPr>
      </p:pic>
      <p:sp>
        <p:nvSpPr>
          <p:cNvPr id="336" name="Google Shape;336;p21"/>
          <p:cNvSpPr txBox="1"/>
          <p:nvPr/>
        </p:nvSpPr>
        <p:spPr>
          <a:xfrm>
            <a:off x="8380752" y="4140941"/>
            <a:ext cx="1370854"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100">
                <a:solidFill>
                  <a:schemeClr val="dk1"/>
                </a:solidFill>
                <a:latin typeface="Arial Narrow"/>
                <a:ea typeface="Arial Narrow"/>
                <a:cs typeface="Arial Narrow"/>
                <a:sym typeface="Arial Narrow"/>
              </a:rPr>
              <a:t>Te llegará un correo con la URL de la descarga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22"/>
          <p:cNvPicPr preferRelativeResize="0"/>
          <p:nvPr/>
        </p:nvPicPr>
        <p:blipFill rotWithShape="1">
          <a:blip r:embed="rId3">
            <a:alphaModFix/>
          </a:blip>
          <a:srcRect b="0" l="0" r="0" t="0"/>
          <a:stretch/>
        </p:blipFill>
        <p:spPr>
          <a:xfrm>
            <a:off x="583660" y="1033745"/>
            <a:ext cx="11608339" cy="5381804"/>
          </a:xfrm>
          <a:prstGeom prst="rect">
            <a:avLst/>
          </a:prstGeom>
          <a:noFill/>
          <a:ln>
            <a:noFill/>
          </a:ln>
        </p:spPr>
      </p:pic>
      <p:sp>
        <p:nvSpPr>
          <p:cNvPr id="343" name="Google Shape;343;p22"/>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Revisión previa</a:t>
            </a:r>
            <a:endParaRPr/>
          </a:p>
        </p:txBody>
      </p:sp>
      <p:pic>
        <p:nvPicPr>
          <p:cNvPr id="344" name="Google Shape;344;p22"/>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graphicFrame>
        <p:nvGraphicFramePr>
          <p:cNvPr id="350" name="Google Shape;350;p23"/>
          <p:cNvGraphicFramePr/>
          <p:nvPr/>
        </p:nvGraphicFramePr>
        <p:xfrm>
          <a:off x="1336474" y="1263422"/>
          <a:ext cx="3000000" cy="3000000"/>
        </p:xfrm>
        <a:graphic>
          <a:graphicData uri="http://schemas.openxmlformats.org/drawingml/2006/table">
            <a:tbl>
              <a:tblPr>
                <a:noFill/>
                <a:tableStyleId>{89ABE16D-37FC-4EB6-810F-F6EBF5BF2AD9}</a:tableStyleId>
              </a:tblPr>
              <a:tblGrid>
                <a:gridCol w="9519050"/>
              </a:tblGrid>
              <a:tr h="370850">
                <a:tc>
                  <a:txBody>
                    <a:bodyPr/>
                    <a:lstStyle/>
                    <a:p>
                      <a:pPr indent="0" lvl="0" marL="0" marR="0" rtl="0" algn="l">
                        <a:lnSpc>
                          <a:spcPct val="100000"/>
                        </a:lnSpc>
                        <a:spcBef>
                          <a:spcPts val="0"/>
                        </a:spcBef>
                        <a:spcAft>
                          <a:spcPts val="0"/>
                        </a:spcAft>
                        <a:buClr>
                          <a:srgbClr val="000000"/>
                        </a:buClr>
                        <a:buSzPts val="3200"/>
                        <a:buFont typeface="Arial"/>
                        <a:buNone/>
                      </a:pPr>
                      <a:r>
                        <a:rPr lang="es-MX" sz="3200" u="none" cap="none" strike="noStrike"/>
                        <a:t>Estructura origen - estructura destino</a:t>
                      </a:r>
                      <a:endParaRPr b="0" sz="3200" u="none" cap="none" strike="noStrike">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50021"/>
                    </a:solidFill>
                  </a:tcPr>
                </a:tc>
              </a:tr>
              <a:tr h="370850">
                <a:tc>
                  <a:txBody>
                    <a:bodyPr/>
                    <a:lstStyle/>
                    <a:p>
                      <a:pPr indent="0" lvl="0" marL="0" marR="0" rtl="0" algn="l">
                        <a:lnSpc>
                          <a:spcPct val="100000"/>
                        </a:lnSpc>
                        <a:spcBef>
                          <a:spcPts val="0"/>
                        </a:spcBef>
                        <a:spcAft>
                          <a:spcPts val="0"/>
                        </a:spcAft>
                        <a:buClr>
                          <a:srgbClr val="000000"/>
                        </a:buClr>
                        <a:buSzPts val="3200"/>
                        <a:buFont typeface="Arial"/>
                        <a:buNone/>
                      </a:pPr>
                      <a:r>
                        <a:rPr lang="es-MX" sz="3200" u="none" cap="none" strike="noStrike"/>
                        <a:t>Estándar de datos</a:t>
                      </a:r>
                      <a:endParaRPr b="0" sz="3200" u="none" cap="none" strike="noStrike">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C0000"/>
                    </a:solidFill>
                  </a:tcPr>
                </a:tc>
              </a:tr>
              <a:tr h="370850">
                <a:tc>
                  <a:txBody>
                    <a:bodyPr/>
                    <a:lstStyle/>
                    <a:p>
                      <a:pPr indent="0" lvl="0" marL="0" marR="0" rtl="0" algn="l">
                        <a:lnSpc>
                          <a:spcPct val="100000"/>
                        </a:lnSpc>
                        <a:spcBef>
                          <a:spcPts val="0"/>
                        </a:spcBef>
                        <a:spcAft>
                          <a:spcPts val="0"/>
                        </a:spcAft>
                        <a:buClr>
                          <a:srgbClr val="000000"/>
                        </a:buClr>
                        <a:buSzPts val="3200"/>
                        <a:buFont typeface="Arial"/>
                        <a:buNone/>
                      </a:pPr>
                      <a:r>
                        <a:rPr lang="es-MX" sz="3200" u="none" cap="none" strike="noStrike"/>
                        <a:t>Revisión y validación</a:t>
                      </a:r>
                      <a:endParaRPr b="0" sz="3200" u="none" cap="none" strike="noStrike">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5050"/>
                    </a:solidFill>
                  </a:tcPr>
                </a:tc>
              </a:tr>
              <a:tr h="370850">
                <a:tc>
                  <a:txBody>
                    <a:bodyPr/>
                    <a:lstStyle/>
                    <a:p>
                      <a:pPr indent="0" lvl="0" marL="0" marR="0" rtl="0" algn="l">
                        <a:lnSpc>
                          <a:spcPct val="100000"/>
                        </a:lnSpc>
                        <a:spcBef>
                          <a:spcPts val="0"/>
                        </a:spcBef>
                        <a:spcAft>
                          <a:spcPts val="0"/>
                        </a:spcAft>
                        <a:buClr>
                          <a:srgbClr val="000000"/>
                        </a:buClr>
                        <a:buSzPts val="3200"/>
                        <a:buFont typeface="Arial"/>
                        <a:buNone/>
                      </a:pPr>
                      <a:r>
                        <a:rPr lang="es-MX" sz="3200" u="none" cap="none" strike="noStrike"/>
                        <a:t>Homologación de valores </a:t>
                      </a:r>
                      <a:endParaRPr b="0" sz="3200" u="none" cap="none" strike="noStrike">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7C80"/>
                    </a:solidFill>
                  </a:tcPr>
                </a:tc>
              </a:tr>
              <a:tr h="370850">
                <a:tc>
                  <a:txBody>
                    <a:bodyPr/>
                    <a:lstStyle/>
                    <a:p>
                      <a:pPr indent="0" lvl="0" marL="0" marR="0" rtl="0" algn="l">
                        <a:lnSpc>
                          <a:spcPct val="100000"/>
                        </a:lnSpc>
                        <a:spcBef>
                          <a:spcPts val="0"/>
                        </a:spcBef>
                        <a:spcAft>
                          <a:spcPts val="0"/>
                        </a:spcAft>
                        <a:buClr>
                          <a:srgbClr val="000000"/>
                        </a:buClr>
                        <a:buSzPts val="3200"/>
                        <a:buFont typeface="Arial"/>
                        <a:buNone/>
                      </a:pPr>
                      <a:r>
                        <a:rPr lang="es-MX" sz="3200" u="none" cap="none" strike="noStrike"/>
                        <a:t>Identificación de información inconsistente / errores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99"/>
                    </a:solidFill>
                  </a:tcPr>
                </a:tc>
              </a:tr>
              <a:tr h="370850">
                <a:tc>
                  <a:txBody>
                    <a:bodyPr/>
                    <a:lstStyle/>
                    <a:p>
                      <a:pPr indent="0" lvl="0" marL="0" marR="0" rtl="0" algn="l">
                        <a:lnSpc>
                          <a:spcPct val="100000"/>
                        </a:lnSpc>
                        <a:spcBef>
                          <a:spcPts val="0"/>
                        </a:spcBef>
                        <a:spcAft>
                          <a:spcPts val="0"/>
                        </a:spcAft>
                        <a:buClr>
                          <a:srgbClr val="000000"/>
                        </a:buClr>
                        <a:buSzPts val="3200"/>
                        <a:buFont typeface="Arial"/>
                        <a:buNone/>
                      </a:pPr>
                      <a:r>
                        <a:rPr lang="es-MX" sz="3200" u="none" cap="none" strike="noStrike"/>
                        <a:t>Integración al repositorio de datos</a:t>
                      </a:r>
                      <a:endParaRPr b="0" sz="3200" u="none" cap="none" strike="noStrike">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CCC"/>
                    </a:solidFill>
                  </a:tcPr>
                </a:tc>
              </a:tr>
              <a:tr h="370850">
                <a:tc>
                  <a:txBody>
                    <a:bodyPr/>
                    <a:lstStyle/>
                    <a:p>
                      <a:pPr indent="0" lvl="0" marL="0" marR="0" rtl="0" algn="l">
                        <a:lnSpc>
                          <a:spcPct val="100000"/>
                        </a:lnSpc>
                        <a:spcBef>
                          <a:spcPts val="0"/>
                        </a:spcBef>
                        <a:spcAft>
                          <a:spcPts val="0"/>
                        </a:spcAft>
                        <a:buClr>
                          <a:srgbClr val="000000"/>
                        </a:buClr>
                        <a:buSzPts val="3200"/>
                        <a:buFont typeface="Arial"/>
                        <a:buNone/>
                      </a:pPr>
                      <a:r>
                        <a:rPr b="0" lang="es-MX" sz="3200" u="none" cap="none" strike="noStrike">
                          <a:solidFill>
                            <a:schemeClr val="dk1"/>
                          </a:solidFill>
                        </a:rPr>
                        <a:t>Documentación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1E1"/>
                    </a:solidFill>
                  </a:tcPr>
                </a:tc>
              </a:tr>
            </a:tbl>
          </a:graphicData>
        </a:graphic>
      </p:graphicFrame>
      <p:sp>
        <p:nvSpPr>
          <p:cNvPr id="351" name="Google Shape;351;p23"/>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Estrategia de manejo</a:t>
            </a:r>
            <a:endParaRPr/>
          </a:p>
        </p:txBody>
      </p:sp>
      <p:pic>
        <p:nvPicPr>
          <p:cNvPr id="352" name="Google Shape;352;p2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pic>
        <p:nvPicPr>
          <p:cNvPr descr="Post It Nota Adhesiva · Gráficos vectoriales gratis en Pixabay" id="353" name="Google Shape;353;p23"/>
          <p:cNvPicPr preferRelativeResize="0"/>
          <p:nvPr/>
        </p:nvPicPr>
        <p:blipFill rotWithShape="1">
          <a:blip r:embed="rId4">
            <a:alphaModFix/>
          </a:blip>
          <a:srcRect b="0" l="0" r="0" t="0"/>
          <a:stretch/>
        </p:blipFill>
        <p:spPr>
          <a:xfrm>
            <a:off x="9928495" y="5073294"/>
            <a:ext cx="1614575" cy="1032179"/>
          </a:xfrm>
          <a:prstGeom prst="rect">
            <a:avLst/>
          </a:prstGeom>
          <a:noFill/>
          <a:ln>
            <a:noFill/>
          </a:ln>
        </p:spPr>
      </p:pic>
      <p:sp>
        <p:nvSpPr>
          <p:cNvPr id="354" name="Google Shape;354;p23"/>
          <p:cNvSpPr txBox="1"/>
          <p:nvPr/>
        </p:nvSpPr>
        <p:spPr>
          <a:xfrm>
            <a:off x="9936243" y="5317262"/>
            <a:ext cx="1370854"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100">
                <a:solidFill>
                  <a:schemeClr val="dk1"/>
                </a:solidFill>
                <a:latin typeface="Arial Narrow"/>
                <a:ea typeface="Arial Narrow"/>
                <a:cs typeface="Arial Narrow"/>
                <a:sym typeface="Arial Narrow"/>
              </a:rPr>
              <a:t>Es importante definir</a:t>
            </a:r>
            <a:endParaRPr/>
          </a:p>
          <a:p>
            <a:pPr indent="0" lvl="0" marL="0" marR="0" rtl="0" algn="l">
              <a:spcBef>
                <a:spcPts val="0"/>
              </a:spcBef>
              <a:spcAft>
                <a:spcPts val="0"/>
              </a:spcAft>
              <a:buNone/>
            </a:pPr>
            <a:r>
              <a:rPr lang="es-MX" sz="1100">
                <a:solidFill>
                  <a:schemeClr val="dk1"/>
                </a:solidFill>
                <a:latin typeface="Arial Narrow"/>
                <a:ea typeface="Arial Narrow"/>
                <a:cs typeface="Arial Narrow"/>
                <a:sym typeface="Arial Narrow"/>
              </a:rPr>
              <a:t>el orden en el flujo de trabajo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aphicFrame>
        <p:nvGraphicFramePr>
          <p:cNvPr id="360" name="Google Shape;360;p24"/>
          <p:cNvGraphicFramePr/>
          <p:nvPr/>
        </p:nvGraphicFramePr>
        <p:xfrm>
          <a:off x="181584" y="1144016"/>
          <a:ext cx="3000000" cy="3000000"/>
        </p:xfrm>
        <a:graphic>
          <a:graphicData uri="http://schemas.openxmlformats.org/drawingml/2006/table">
            <a:tbl>
              <a:tblPr>
                <a:noFill/>
                <a:tableStyleId>{89ABE16D-37FC-4EB6-810F-F6EBF5BF2AD9}</a:tableStyleId>
              </a:tblPr>
              <a:tblGrid>
                <a:gridCol w="3942950"/>
                <a:gridCol w="3942950"/>
                <a:gridCol w="3942950"/>
              </a:tblGrid>
              <a:tr h="370850">
                <a:tc>
                  <a:txBody>
                    <a:bodyPr/>
                    <a:lstStyle/>
                    <a:p>
                      <a:pPr indent="0" lvl="0" marL="0" marR="0" rtl="0" algn="ctr">
                        <a:spcBef>
                          <a:spcPts val="0"/>
                        </a:spcBef>
                        <a:spcAft>
                          <a:spcPts val="0"/>
                        </a:spcAft>
                        <a:buNone/>
                      </a:pPr>
                      <a:r>
                        <a:rPr lang="es-MX" sz="3000" u="none" cap="none" strike="noStrike">
                          <a:latin typeface="Calibri"/>
                          <a:ea typeface="Calibri"/>
                          <a:cs typeface="Calibri"/>
                          <a:sym typeface="Calibri"/>
                        </a:rPr>
                        <a:t>Objetivo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75B5"/>
                    </a:solidFill>
                  </a:tcPr>
                </a:tc>
                <a:tc>
                  <a:txBody>
                    <a:bodyPr/>
                    <a:lstStyle/>
                    <a:p>
                      <a:pPr indent="0" lvl="0" marL="0" marR="0" rtl="0" algn="ctr">
                        <a:spcBef>
                          <a:spcPts val="0"/>
                        </a:spcBef>
                        <a:spcAft>
                          <a:spcPts val="0"/>
                        </a:spcAft>
                        <a:buNone/>
                      </a:pPr>
                      <a:r>
                        <a:rPr lang="es-MX" sz="3000" u="none" cap="none" strike="noStrike">
                          <a:latin typeface="Calibri"/>
                          <a:ea typeface="Calibri"/>
                          <a:cs typeface="Calibri"/>
                          <a:sym typeface="Calibri"/>
                        </a:rPr>
                        <a:t>Se identifica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5"/>
                    </a:solidFill>
                  </a:tcPr>
                </a:tc>
                <a:tc>
                  <a:txBody>
                    <a:bodyPr/>
                    <a:lstStyle/>
                    <a:p>
                      <a:pPr indent="0" lvl="0" marL="0" marR="0" rtl="0" algn="ctr">
                        <a:spcBef>
                          <a:spcPts val="0"/>
                        </a:spcBef>
                        <a:spcAft>
                          <a:spcPts val="0"/>
                        </a:spcAft>
                        <a:buNone/>
                      </a:pPr>
                      <a:r>
                        <a:rPr lang="es-MX" sz="3000" u="none" cap="none" strike="noStrike">
                          <a:latin typeface="Calibri"/>
                          <a:ea typeface="Calibri"/>
                          <a:cs typeface="Calibri"/>
                          <a:sym typeface="Calibri"/>
                        </a:rPr>
                        <a:t>Para realizar la acción que sirva al objetivo según su naturaleza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370850">
                <a:tc>
                  <a:txBody>
                    <a:bodyPr/>
                    <a:lstStyle/>
                    <a:p>
                      <a:pPr indent="0" lvl="0" marL="0" marR="0" rtl="0" algn="ctr">
                        <a:spcBef>
                          <a:spcPts val="0"/>
                        </a:spcBef>
                        <a:spcAft>
                          <a:spcPts val="0"/>
                        </a:spcAft>
                        <a:buNone/>
                      </a:pPr>
                      <a:r>
                        <a:rPr lang="es-MX" sz="2800" u="none" cap="none" strike="noStrike">
                          <a:latin typeface="Calibri"/>
                          <a:ea typeface="Calibri"/>
                          <a:cs typeface="Calibri"/>
                          <a:sym typeface="Calibri"/>
                        </a:rPr>
                        <a:t>Aumentar la posibilidad de que los datos puedan ser validados, al compararlos con algún catálogo eje</a:t>
                      </a:r>
                      <a:endParaRPr/>
                    </a:p>
                  </a:txBody>
                  <a:tcPr marT="45725" marB="45725" marR="91450" marL="91450">
                    <a:lnT cap="flat" cmpd="sng" w="9525">
                      <a:solidFill>
                        <a:srgbClr val="000000">
                          <a:alpha val="0"/>
                        </a:srgbClr>
                      </a:solidFill>
                      <a:prstDash val="solid"/>
                      <a:round/>
                      <a:headEnd len="sm" w="sm" type="none"/>
                      <a:tailEnd len="sm" w="sm" type="none"/>
                    </a:lnT>
                    <a:solidFill>
                      <a:srgbClr val="9CC2E5"/>
                    </a:solidFill>
                  </a:tcPr>
                </a:tc>
                <a:tc>
                  <a:txBody>
                    <a:bodyPr/>
                    <a:lstStyle/>
                    <a:p>
                      <a:pPr indent="0" lvl="0" marL="0" marR="0" rtl="0" algn="ctr">
                        <a:spcBef>
                          <a:spcPts val="0"/>
                        </a:spcBef>
                        <a:spcAft>
                          <a:spcPts val="0"/>
                        </a:spcAft>
                        <a:buClr>
                          <a:schemeClr val="dk1"/>
                        </a:buClr>
                        <a:buSzPts val="2800"/>
                        <a:buFont typeface="Calibri"/>
                        <a:buNone/>
                      </a:pPr>
                      <a:r>
                        <a:rPr lang="es-MX" sz="2800" u="none" cap="none" strike="noStrike">
                          <a:latin typeface="Calibri"/>
                          <a:ea typeface="Calibri"/>
                          <a:cs typeface="Calibri"/>
                          <a:sym typeface="Calibri"/>
                        </a:rPr>
                        <a:t>información que no corresponden a la definición del campo</a:t>
                      </a:r>
                      <a:endParaRPr/>
                    </a:p>
                    <a:p>
                      <a:pPr indent="0" lvl="0" marL="0" marR="0" rtl="0" algn="ctr">
                        <a:spcBef>
                          <a:spcPts val="1000"/>
                        </a:spcBef>
                        <a:spcAft>
                          <a:spcPts val="0"/>
                        </a:spcAft>
                        <a:buClr>
                          <a:schemeClr val="dk1"/>
                        </a:buClr>
                        <a:buSzPts val="2800"/>
                        <a:buFont typeface="Calibri"/>
                        <a:buNone/>
                      </a:pPr>
                      <a:r>
                        <a:rPr lang="es-MX" sz="2800" u="none" cap="none" strike="noStrike">
                          <a:latin typeface="Calibri"/>
                          <a:ea typeface="Calibri"/>
                          <a:cs typeface="Calibri"/>
                          <a:sym typeface="Calibri"/>
                        </a:rPr>
                        <a:t>Caracteres especiales como abreviaciones o espacios </a:t>
                      </a:r>
                      <a:endParaRPr/>
                    </a:p>
                    <a:p>
                      <a:pPr indent="0" lvl="0" marL="0" marR="0" rtl="0" algn="ctr">
                        <a:spcBef>
                          <a:spcPts val="0"/>
                        </a:spcBef>
                        <a:spcAft>
                          <a:spcPts val="0"/>
                        </a:spcAft>
                        <a:buNone/>
                      </a:pPr>
                      <a:r>
                        <a:t/>
                      </a:r>
                      <a:endParaRPr sz="2800" u="none" cap="none" strike="noStrike">
                        <a:latin typeface="Calibri"/>
                        <a:ea typeface="Calibri"/>
                        <a:cs typeface="Calibri"/>
                        <a:sym typeface="Calibri"/>
                      </a:endParaRPr>
                    </a:p>
                  </a:txBody>
                  <a:tcPr marT="45725" marB="45725" marR="91450" marL="91450">
                    <a:lnT cap="flat" cmpd="sng" w="9525">
                      <a:solidFill>
                        <a:srgbClr val="000000">
                          <a:alpha val="0"/>
                        </a:srgbClr>
                      </a:solidFill>
                      <a:prstDash val="solid"/>
                      <a:round/>
                      <a:headEnd len="sm" w="sm" type="none"/>
                      <a:tailEnd len="sm" w="sm" type="none"/>
                    </a:lnT>
                    <a:solidFill>
                      <a:srgbClr val="BBD6EE"/>
                    </a:solidFill>
                  </a:tcPr>
                </a:tc>
                <a:tc>
                  <a:txBody>
                    <a:bodyPr/>
                    <a:lstStyle/>
                    <a:p>
                      <a:pPr indent="0" lvl="0" marL="0" marR="0" rtl="0" algn="ctr">
                        <a:lnSpc>
                          <a:spcPct val="100000"/>
                        </a:lnSpc>
                        <a:spcBef>
                          <a:spcPts val="0"/>
                        </a:spcBef>
                        <a:spcAft>
                          <a:spcPts val="0"/>
                        </a:spcAft>
                        <a:buClr>
                          <a:srgbClr val="000000"/>
                        </a:buClr>
                        <a:buSzPts val="2800"/>
                        <a:buFont typeface="Arial"/>
                        <a:buNone/>
                      </a:pPr>
                      <a:r>
                        <a:rPr lang="es-MX" sz="2800" u="none" cap="none" strike="noStrike">
                          <a:latin typeface="Calibri"/>
                          <a:ea typeface="Calibri"/>
                          <a:cs typeface="Calibri"/>
                          <a:sym typeface="Calibri"/>
                        </a:rPr>
                        <a:t>Eliminar, pasar al campo correcto, </a:t>
                      </a:r>
                      <a:endParaRPr/>
                    </a:p>
                    <a:p>
                      <a:pPr indent="0" lvl="0" marL="0" marR="0" rtl="0" algn="ctr">
                        <a:lnSpc>
                          <a:spcPct val="100000"/>
                        </a:lnSpc>
                        <a:spcBef>
                          <a:spcPts val="0"/>
                        </a:spcBef>
                        <a:spcAft>
                          <a:spcPts val="0"/>
                        </a:spcAft>
                        <a:buClr>
                          <a:srgbClr val="000000"/>
                        </a:buClr>
                        <a:buSzPts val="2800"/>
                        <a:buFont typeface="Arial"/>
                        <a:buNone/>
                      </a:pPr>
                      <a:r>
                        <a:t/>
                      </a:r>
                      <a:endParaRPr sz="28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lang="es-MX" sz="2800" u="none" cap="none" strike="noStrike">
                          <a:latin typeface="Calibri"/>
                          <a:ea typeface="Calibri"/>
                          <a:cs typeface="Calibri"/>
                          <a:sym typeface="Calibri"/>
                        </a:rPr>
                        <a:t>Limpiar datos</a:t>
                      </a:r>
                      <a:endParaRPr/>
                    </a:p>
                    <a:p>
                      <a:pPr indent="0" lvl="0" marL="0" marR="0" rtl="0" algn="ctr">
                        <a:lnSpc>
                          <a:spcPct val="100000"/>
                        </a:lnSpc>
                        <a:spcBef>
                          <a:spcPts val="0"/>
                        </a:spcBef>
                        <a:spcAft>
                          <a:spcPts val="0"/>
                        </a:spcAft>
                        <a:buClr>
                          <a:srgbClr val="000000"/>
                        </a:buClr>
                        <a:buSzPts val="2800"/>
                        <a:buFont typeface="Arial"/>
                        <a:buNone/>
                      </a:pPr>
                      <a:r>
                        <a:t/>
                      </a:r>
                      <a:endParaRPr sz="28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lang="es-MX" sz="2800" u="none" cap="none" strike="noStrike">
                          <a:latin typeface="Calibri"/>
                          <a:ea typeface="Calibri"/>
                          <a:cs typeface="Calibri"/>
                          <a:sym typeface="Calibri"/>
                        </a:rPr>
                        <a:t>agregar marcas</a:t>
                      </a:r>
                      <a:endParaRPr/>
                    </a:p>
                    <a:p>
                      <a:pPr indent="0" lvl="0" marL="0" marR="0" rtl="0" algn="ctr">
                        <a:spcBef>
                          <a:spcPts val="0"/>
                        </a:spcBef>
                        <a:spcAft>
                          <a:spcPts val="0"/>
                        </a:spcAft>
                        <a:buNone/>
                      </a:pPr>
                      <a:r>
                        <a:t/>
                      </a:r>
                      <a:endParaRPr sz="2800" u="none" cap="none" strike="noStrike">
                        <a:latin typeface="Calibri"/>
                        <a:ea typeface="Calibri"/>
                        <a:cs typeface="Calibri"/>
                        <a:sym typeface="Calibri"/>
                      </a:endParaRPr>
                    </a:p>
                  </a:txBody>
                  <a:tcPr marT="45725" marB="45725" marR="91450" marL="91450">
                    <a:lnT cap="flat" cmpd="sng" w="9525">
                      <a:solidFill>
                        <a:srgbClr val="000000">
                          <a:alpha val="0"/>
                        </a:srgbClr>
                      </a:solidFill>
                      <a:prstDash val="solid"/>
                      <a:round/>
                      <a:headEnd len="sm" w="sm" type="none"/>
                      <a:tailEnd len="sm" w="sm" type="none"/>
                    </a:lnT>
                    <a:solidFill>
                      <a:srgbClr val="D8E2F3"/>
                    </a:solidFill>
                  </a:tcPr>
                </a:tc>
              </a:tr>
            </a:tbl>
          </a:graphicData>
        </a:graphic>
      </p:graphicFrame>
      <p:sp>
        <p:nvSpPr>
          <p:cNvPr id="361" name="Google Shape;361;p24"/>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Limpieza de información</a:t>
            </a:r>
            <a:endParaRPr/>
          </a:p>
        </p:txBody>
      </p:sp>
      <p:pic>
        <p:nvPicPr>
          <p:cNvPr descr="Post It Nota Adhesiva · Gráficos vectoriales gratis en Pixabay" id="362" name="Google Shape;362;p24"/>
          <p:cNvPicPr preferRelativeResize="0"/>
          <p:nvPr/>
        </p:nvPicPr>
        <p:blipFill rotWithShape="1">
          <a:blip r:embed="rId3">
            <a:alphaModFix/>
          </a:blip>
          <a:srcRect b="0" l="0" r="0" t="0"/>
          <a:stretch/>
        </p:blipFill>
        <p:spPr>
          <a:xfrm>
            <a:off x="10395841" y="5614417"/>
            <a:ext cx="1614575" cy="1103482"/>
          </a:xfrm>
          <a:prstGeom prst="rect">
            <a:avLst/>
          </a:prstGeom>
          <a:noFill/>
          <a:ln>
            <a:noFill/>
          </a:ln>
        </p:spPr>
      </p:pic>
      <p:sp>
        <p:nvSpPr>
          <p:cNvPr id="363" name="Google Shape;363;p24"/>
          <p:cNvSpPr txBox="1"/>
          <p:nvPr/>
        </p:nvSpPr>
        <p:spPr>
          <a:xfrm>
            <a:off x="10403589" y="5834671"/>
            <a:ext cx="1370854"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100">
                <a:solidFill>
                  <a:schemeClr val="dk1"/>
                </a:solidFill>
                <a:latin typeface="Arial Narrow"/>
                <a:ea typeface="Arial Narrow"/>
                <a:cs typeface="Arial Narrow"/>
                <a:sym typeface="Arial Narrow"/>
              </a:rPr>
              <a:t>Para limpiar es importante revisar todo el registro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aphicFrame>
        <p:nvGraphicFramePr>
          <p:cNvPr id="369" name="Google Shape;369;p25"/>
          <p:cNvGraphicFramePr/>
          <p:nvPr/>
        </p:nvGraphicFramePr>
        <p:xfrm>
          <a:off x="174293" y="1497555"/>
          <a:ext cx="3000000" cy="3000000"/>
        </p:xfrm>
        <a:graphic>
          <a:graphicData uri="http://schemas.openxmlformats.org/drawingml/2006/table">
            <a:tbl>
              <a:tblPr>
                <a:noFill/>
                <a:tableStyleId>{89ABE16D-37FC-4EB6-810F-F6EBF5BF2AD9}</a:tableStyleId>
              </a:tblPr>
              <a:tblGrid>
                <a:gridCol w="4014675"/>
                <a:gridCol w="4099000"/>
              </a:tblGrid>
              <a:tr h="530000">
                <a:tc>
                  <a:txBody>
                    <a:bodyPr/>
                    <a:lstStyle/>
                    <a:p>
                      <a:pPr indent="0" lvl="0" marL="0" marR="0" rtl="0" algn="l">
                        <a:spcBef>
                          <a:spcPts val="0"/>
                        </a:spcBef>
                        <a:spcAft>
                          <a:spcPts val="0"/>
                        </a:spcAft>
                        <a:buClr>
                          <a:schemeClr val="lt1"/>
                        </a:buClr>
                        <a:buSzPts val="2000"/>
                        <a:buFont typeface="Montserrat"/>
                        <a:buNone/>
                      </a:pPr>
                      <a:r>
                        <a:rPr b="1" lang="es-MX" sz="2000" u="none" cap="none" strike="noStrike">
                          <a:solidFill>
                            <a:schemeClr val="lt1"/>
                          </a:solidFill>
                          <a:latin typeface="Montserrat"/>
                          <a:ea typeface="Montserrat"/>
                          <a:cs typeface="Montserrat"/>
                          <a:sym typeface="Montserrat"/>
                        </a:rPr>
                        <a:t>Dato original</a:t>
                      </a:r>
                      <a:endParaRPr b="1" sz="2000" u="none" cap="none" strike="noStrike">
                        <a:solidFill>
                          <a:schemeClr val="lt1"/>
                        </a:solidFill>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57070"/>
                    </a:solidFill>
                  </a:tcPr>
                </a:tc>
                <a:tc>
                  <a:txBody>
                    <a:bodyPr/>
                    <a:lstStyle/>
                    <a:p>
                      <a:pPr indent="0" lvl="0" marL="0" marR="0" rtl="0" algn="l">
                        <a:spcBef>
                          <a:spcPts val="0"/>
                        </a:spcBef>
                        <a:spcAft>
                          <a:spcPts val="0"/>
                        </a:spcAft>
                        <a:buClr>
                          <a:schemeClr val="lt1"/>
                        </a:buClr>
                        <a:buSzPts val="2000"/>
                        <a:buFont typeface="Montserrat"/>
                        <a:buNone/>
                      </a:pPr>
                      <a:r>
                        <a:rPr b="1" lang="es-MX" sz="2000" u="none" cap="none" strike="noStrike">
                          <a:solidFill>
                            <a:schemeClr val="lt1"/>
                          </a:solidFill>
                          <a:latin typeface="Montserrat"/>
                          <a:ea typeface="Montserrat"/>
                          <a:cs typeface="Montserrat"/>
                          <a:sym typeface="Montserrat"/>
                        </a:rPr>
                        <a:t>Dato con limpieza</a:t>
                      </a:r>
                      <a:endParaRPr b="1" sz="2000" u="none" cap="none" strike="noStrike">
                        <a:solidFill>
                          <a:schemeClr val="lt1"/>
                        </a:solidFill>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F3864"/>
                    </a:solidFill>
                  </a:tcPr>
                </a:tc>
              </a:tr>
              <a:tr h="530000">
                <a:tc>
                  <a:txBody>
                    <a:bodyPr/>
                    <a:lstStyle/>
                    <a:p>
                      <a:pPr indent="0" lvl="0" marL="0" marR="0" rtl="0" algn="l">
                        <a:spcBef>
                          <a:spcPts val="0"/>
                        </a:spcBef>
                        <a:spcAft>
                          <a:spcPts val="0"/>
                        </a:spcAft>
                        <a:buClr>
                          <a:schemeClr val="dk1"/>
                        </a:buClr>
                        <a:buSzPts val="2000"/>
                        <a:buFont typeface="Montserrat"/>
                        <a:buNone/>
                      </a:pPr>
                      <a:r>
                        <a:rPr lang="es-MX" sz="2000" u="none" cap="none" strike="noStrike">
                          <a:latin typeface="Montserrat"/>
                          <a:ea typeface="Montserrat"/>
                          <a:cs typeface="Montserrat"/>
                          <a:sym typeface="Montserrat"/>
                        </a:rPr>
                        <a:t>Gen.</a:t>
                      </a:r>
                      <a:endParaRPr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Clr>
                          <a:schemeClr val="dk1"/>
                        </a:buClr>
                        <a:buSzPts val="2000"/>
                        <a:buFont typeface="Montserrat"/>
                        <a:buNone/>
                      </a:pPr>
                      <a:r>
                        <a:rPr lang="es-MX" sz="2000" u="none" cap="none" strike="noStrike">
                          <a:latin typeface="Montserrat"/>
                          <a:ea typeface="Montserrat"/>
                          <a:cs typeface="Montserrat"/>
                          <a:sym typeface="Montserrat"/>
                        </a:rPr>
                        <a:t>género</a:t>
                      </a:r>
                      <a:endParaRPr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530000">
                <a:tc>
                  <a:txBody>
                    <a:bodyPr/>
                    <a:lstStyle/>
                    <a:p>
                      <a:pPr indent="0" lvl="0" marL="0" marR="0" rtl="0" algn="l">
                        <a:spcBef>
                          <a:spcPts val="0"/>
                        </a:spcBef>
                        <a:spcAft>
                          <a:spcPts val="0"/>
                        </a:spcAft>
                        <a:buClr>
                          <a:schemeClr val="dk1"/>
                        </a:buClr>
                        <a:buSzPts val="2000"/>
                        <a:buFont typeface="Montserrat"/>
                        <a:buNone/>
                      </a:pPr>
                      <a:r>
                        <a:rPr i="1" lang="es-MX" sz="2000" u="none" cap="none" strike="noStrike">
                          <a:latin typeface="Montserrat"/>
                          <a:ea typeface="Montserrat"/>
                          <a:cs typeface="Montserrat"/>
                          <a:sym typeface="Montserrat"/>
                        </a:rPr>
                        <a:t>Desmodium polystachyum </a:t>
                      </a:r>
                      <a:r>
                        <a:rPr lang="es-MX" sz="2000" u="none" cap="none" strike="noStrike">
                          <a:latin typeface="Montserrat"/>
                          <a:ea typeface="Montserrat"/>
                          <a:cs typeface="Montserrat"/>
                          <a:sym typeface="Montserrat"/>
                        </a:rPr>
                        <a:t>[!]</a:t>
                      </a:r>
                      <a:endParaRPr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Clr>
                          <a:schemeClr val="dk1"/>
                        </a:buClr>
                        <a:buSzPts val="2000"/>
                        <a:buFont typeface="Montserrat"/>
                        <a:buNone/>
                      </a:pPr>
                      <a:r>
                        <a:rPr i="1" lang="es-MX" sz="2000" u="none" cap="none" strike="noStrike">
                          <a:latin typeface="Montserrat"/>
                          <a:ea typeface="Montserrat"/>
                          <a:cs typeface="Montserrat"/>
                          <a:sym typeface="Montserrat"/>
                        </a:rPr>
                        <a:t>Desmodium polystachyum</a:t>
                      </a:r>
                      <a:endParaRPr i="1"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DA9DB"/>
                    </a:solidFill>
                  </a:tcPr>
                </a:tc>
              </a:tr>
              <a:tr h="530000">
                <a:tc>
                  <a:txBody>
                    <a:bodyPr/>
                    <a:lstStyle/>
                    <a:p>
                      <a:pPr indent="0" lvl="0" marL="0" marR="0" rtl="0" algn="l">
                        <a:spcBef>
                          <a:spcPts val="0"/>
                        </a:spcBef>
                        <a:spcAft>
                          <a:spcPts val="0"/>
                        </a:spcAft>
                        <a:buClr>
                          <a:schemeClr val="dk1"/>
                        </a:buClr>
                        <a:buSzPts val="2000"/>
                        <a:buFont typeface="Montserrat"/>
                        <a:buNone/>
                      </a:pPr>
                      <a:r>
                        <a:rPr i="1" lang="es-MX" sz="2000" u="none" cap="none" strike="noStrike">
                          <a:latin typeface="Montserrat"/>
                          <a:ea typeface="Montserrat"/>
                          <a:cs typeface="Montserrat"/>
                          <a:sym typeface="Montserrat"/>
                        </a:rPr>
                        <a:t>Desmodium</a:t>
                      </a:r>
                      <a:r>
                        <a:rPr lang="es-MX" sz="2000" u="none" cap="none" strike="noStrike">
                          <a:latin typeface="Montserrat"/>
                          <a:ea typeface="Montserrat"/>
                          <a:cs typeface="Montserrat"/>
                          <a:sym typeface="Montserrat"/>
                        </a:rPr>
                        <a:t> spp.</a:t>
                      </a:r>
                      <a:endParaRPr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F4F4"/>
                    </a:solidFill>
                  </a:tcPr>
                </a:tc>
                <a:tc>
                  <a:txBody>
                    <a:bodyPr/>
                    <a:lstStyle/>
                    <a:p>
                      <a:pPr indent="0" lvl="0" marL="0" marR="0" rtl="0" algn="l">
                        <a:spcBef>
                          <a:spcPts val="0"/>
                        </a:spcBef>
                        <a:spcAft>
                          <a:spcPts val="0"/>
                        </a:spcAft>
                        <a:buClr>
                          <a:schemeClr val="dk1"/>
                        </a:buClr>
                        <a:buSzPts val="2000"/>
                        <a:buFont typeface="Montserrat"/>
                        <a:buNone/>
                      </a:pPr>
                      <a:r>
                        <a:rPr i="1" lang="es-MX" sz="2000" u="none" cap="none" strike="noStrike">
                          <a:latin typeface="Montserrat"/>
                          <a:ea typeface="Montserrat"/>
                          <a:cs typeface="Montserrat"/>
                          <a:sym typeface="Montserrat"/>
                        </a:rPr>
                        <a:t>Desmodium sp.</a:t>
                      </a:r>
                      <a:endParaRPr i="1"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CB8CA"/>
                    </a:solidFill>
                  </a:tcPr>
                </a:tc>
              </a:tr>
              <a:tr h="530000">
                <a:tc>
                  <a:txBody>
                    <a:bodyPr/>
                    <a:lstStyle/>
                    <a:p>
                      <a:pPr indent="0" lvl="0" marL="0" marR="0" rtl="0" algn="l">
                        <a:spcBef>
                          <a:spcPts val="0"/>
                        </a:spcBef>
                        <a:spcAft>
                          <a:spcPts val="0"/>
                        </a:spcAft>
                        <a:buClr>
                          <a:schemeClr val="dk1"/>
                        </a:buClr>
                        <a:buSzPts val="2000"/>
                        <a:buFont typeface="Montserrat"/>
                        <a:buNone/>
                      </a:pPr>
                      <a:r>
                        <a:rPr lang="es-MX" sz="2000" u="none" cap="none" strike="noStrike">
                          <a:latin typeface="Montserrat"/>
                          <a:ea typeface="Montserrat"/>
                          <a:cs typeface="Montserrat"/>
                          <a:sym typeface="Montserrat"/>
                        </a:rPr>
                        <a:t>México</a:t>
                      </a:r>
                      <a:endParaRPr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9F9"/>
                    </a:solidFill>
                  </a:tcPr>
                </a:tc>
                <a:tc>
                  <a:txBody>
                    <a:bodyPr/>
                    <a:lstStyle/>
                    <a:p>
                      <a:pPr indent="0" lvl="0" marL="0" marR="0" rtl="0" algn="l">
                        <a:spcBef>
                          <a:spcPts val="0"/>
                        </a:spcBef>
                        <a:spcAft>
                          <a:spcPts val="0"/>
                        </a:spcAft>
                        <a:buClr>
                          <a:schemeClr val="dk1"/>
                        </a:buClr>
                        <a:buSzPts val="2000"/>
                        <a:buFont typeface="Montserrat"/>
                        <a:buNone/>
                      </a:pPr>
                      <a:r>
                        <a:rPr lang="es-MX" sz="2000" u="none" cap="none" strike="noStrike">
                          <a:latin typeface="Montserrat"/>
                          <a:ea typeface="Montserrat"/>
                          <a:cs typeface="Montserrat"/>
                          <a:sym typeface="Montserrat"/>
                        </a:rPr>
                        <a:t>MEXICO</a:t>
                      </a:r>
                      <a:endParaRPr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BD6EE"/>
                    </a:solidFill>
                  </a:tcPr>
                </a:tc>
              </a:tr>
              <a:tr h="530000">
                <a:tc>
                  <a:txBody>
                    <a:bodyPr/>
                    <a:lstStyle/>
                    <a:p>
                      <a:pPr indent="0" lvl="0" marL="0" marR="0" rtl="0" algn="l">
                        <a:spcBef>
                          <a:spcPts val="0"/>
                        </a:spcBef>
                        <a:spcAft>
                          <a:spcPts val="0"/>
                        </a:spcAft>
                        <a:buClr>
                          <a:schemeClr val="dk1"/>
                        </a:buClr>
                        <a:buSzPts val="2000"/>
                        <a:buFont typeface="Montserrat"/>
                        <a:buNone/>
                      </a:pPr>
                      <a:r>
                        <a:rPr lang="es-MX" sz="2000" u="none" cap="none" strike="noStrike">
                          <a:latin typeface="Montserrat"/>
                          <a:ea typeface="Montserrat"/>
                          <a:cs typeface="Montserrat"/>
                          <a:sym typeface="Montserrat"/>
                        </a:rPr>
                        <a:t>Edo. Nayarit</a:t>
                      </a:r>
                      <a:endParaRPr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9F9"/>
                    </a:solidFill>
                  </a:tcPr>
                </a:tc>
                <a:tc>
                  <a:txBody>
                    <a:bodyPr/>
                    <a:lstStyle/>
                    <a:p>
                      <a:pPr indent="0" lvl="0" marL="0" marR="0" rtl="0" algn="l">
                        <a:spcBef>
                          <a:spcPts val="0"/>
                        </a:spcBef>
                        <a:spcAft>
                          <a:spcPts val="0"/>
                        </a:spcAft>
                        <a:buClr>
                          <a:schemeClr val="dk1"/>
                        </a:buClr>
                        <a:buSzPts val="2000"/>
                        <a:buFont typeface="Montserrat"/>
                        <a:buNone/>
                      </a:pPr>
                      <a:r>
                        <a:rPr lang="es-MX" sz="2000" u="none" cap="none" strike="noStrike">
                          <a:latin typeface="Montserrat"/>
                          <a:ea typeface="Montserrat"/>
                          <a:cs typeface="Montserrat"/>
                          <a:sym typeface="Montserrat"/>
                        </a:rPr>
                        <a:t>NAYARIT</a:t>
                      </a:r>
                      <a:endParaRPr sz="2000" u="none" cap="none" strike="noStrike">
                        <a:latin typeface="Montserrat"/>
                        <a:ea typeface="Montserrat"/>
                        <a:cs typeface="Montserrat"/>
                        <a:sym typeface="Montserrat"/>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DEAF6"/>
                    </a:solidFill>
                  </a:tcPr>
                </a:tc>
              </a:tr>
              <a:tr h="530000">
                <a:tc>
                  <a:txBody>
                    <a:bodyPr/>
                    <a:lstStyle/>
                    <a:p>
                      <a:pPr indent="0" lvl="0" marL="0" marR="0" rtl="0" algn="l">
                        <a:lnSpc>
                          <a:spcPct val="100000"/>
                        </a:lnSpc>
                        <a:spcBef>
                          <a:spcPts val="0"/>
                        </a:spcBef>
                        <a:spcAft>
                          <a:spcPts val="0"/>
                        </a:spcAft>
                        <a:buClr>
                          <a:schemeClr val="dk1"/>
                        </a:buClr>
                        <a:buSzPts val="2000"/>
                        <a:buFont typeface="Montserrat"/>
                        <a:buNone/>
                      </a:pPr>
                      <a:r>
                        <a:rPr lang="es-MX" sz="2000" u="none" cap="none" strike="noStrike">
                          <a:latin typeface="Montserrat"/>
                          <a:ea typeface="Montserrat"/>
                          <a:cs typeface="Montserrat"/>
                          <a:sym typeface="Montserrat"/>
                        </a:rPr>
                        <a:t>Mpio. Tepic</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F9F9"/>
                    </a:solidFill>
                  </a:tcPr>
                </a:tc>
                <a:tc>
                  <a:txBody>
                    <a:bodyPr/>
                    <a:lstStyle/>
                    <a:p>
                      <a:pPr indent="0" lvl="0" marL="0" marR="0" rtl="0" algn="l">
                        <a:spcBef>
                          <a:spcPts val="0"/>
                        </a:spcBef>
                        <a:spcAft>
                          <a:spcPts val="0"/>
                        </a:spcAft>
                        <a:buClr>
                          <a:schemeClr val="dk1"/>
                        </a:buClr>
                        <a:buSzPts val="2000"/>
                        <a:buFont typeface="Montserrat"/>
                        <a:buNone/>
                      </a:pPr>
                      <a:r>
                        <a:rPr lang="es-MX" sz="2000" u="none" cap="none" strike="noStrike">
                          <a:latin typeface="Montserrat"/>
                          <a:ea typeface="Montserrat"/>
                          <a:cs typeface="Montserrat"/>
                          <a:sym typeface="Montserrat"/>
                        </a:rPr>
                        <a:t>TEPIC</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E2F3"/>
                    </a:solidFill>
                  </a:tcPr>
                </a:tc>
              </a:tr>
            </a:tbl>
          </a:graphicData>
        </a:graphic>
      </p:graphicFrame>
      <p:sp>
        <p:nvSpPr>
          <p:cNvPr id="370" name="Google Shape;370;p25"/>
          <p:cNvSpPr txBox="1"/>
          <p:nvPr/>
        </p:nvSpPr>
        <p:spPr>
          <a:xfrm>
            <a:off x="266655" y="5517599"/>
            <a:ext cx="437849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1"/>
                </a:solidFill>
                <a:latin typeface="Montserrat"/>
                <a:ea typeface="Montserrat"/>
                <a:cs typeface="Montserrat"/>
                <a:sym typeface="Montserrat"/>
              </a:rPr>
              <a:t>Nota: guardar el dato original en campos específicos (verbatim)</a:t>
            </a:r>
            <a:endParaRPr/>
          </a:p>
        </p:txBody>
      </p:sp>
      <p:pic>
        <p:nvPicPr>
          <p:cNvPr id="371" name="Google Shape;371;p25"/>
          <p:cNvPicPr preferRelativeResize="0"/>
          <p:nvPr/>
        </p:nvPicPr>
        <p:blipFill rotWithShape="1">
          <a:blip r:embed="rId3">
            <a:alphaModFix/>
          </a:blip>
          <a:srcRect b="0" l="0" r="0" t="0"/>
          <a:stretch/>
        </p:blipFill>
        <p:spPr>
          <a:xfrm flipH="1">
            <a:off x="8686073" y="998715"/>
            <a:ext cx="3395089" cy="2484508"/>
          </a:xfrm>
          <a:prstGeom prst="rect">
            <a:avLst/>
          </a:prstGeom>
          <a:noFill/>
          <a:ln>
            <a:noFill/>
          </a:ln>
        </p:spPr>
      </p:pic>
      <p:pic>
        <p:nvPicPr>
          <p:cNvPr id="372" name="Google Shape;372;p25"/>
          <p:cNvPicPr preferRelativeResize="0"/>
          <p:nvPr/>
        </p:nvPicPr>
        <p:blipFill rotWithShape="1">
          <a:blip r:embed="rId4">
            <a:alphaModFix/>
          </a:blip>
          <a:srcRect b="0" l="0" r="0" t="0"/>
          <a:stretch/>
        </p:blipFill>
        <p:spPr>
          <a:xfrm>
            <a:off x="7387660" y="4295047"/>
            <a:ext cx="2596825" cy="1469820"/>
          </a:xfrm>
          <a:prstGeom prst="rect">
            <a:avLst/>
          </a:prstGeom>
          <a:noFill/>
          <a:ln cap="flat" cmpd="sng" w="9525">
            <a:solidFill>
              <a:srgbClr val="C55A11"/>
            </a:solidFill>
            <a:prstDash val="solid"/>
            <a:round/>
            <a:headEnd len="sm" w="sm" type="none"/>
            <a:tailEnd len="sm" w="sm" type="none"/>
          </a:ln>
        </p:spPr>
      </p:pic>
      <p:pic>
        <p:nvPicPr>
          <p:cNvPr id="373" name="Google Shape;373;p25"/>
          <p:cNvPicPr preferRelativeResize="0"/>
          <p:nvPr/>
        </p:nvPicPr>
        <p:blipFill rotWithShape="1">
          <a:blip r:embed="rId5">
            <a:alphaModFix/>
          </a:blip>
          <a:srcRect b="0" l="0" r="0" t="0"/>
          <a:stretch/>
        </p:blipFill>
        <p:spPr>
          <a:xfrm>
            <a:off x="10159819" y="3592508"/>
            <a:ext cx="1921343" cy="2633450"/>
          </a:xfrm>
          <a:prstGeom prst="rect">
            <a:avLst/>
          </a:prstGeom>
          <a:noFill/>
          <a:ln>
            <a:noFill/>
          </a:ln>
        </p:spPr>
      </p:pic>
      <p:sp>
        <p:nvSpPr>
          <p:cNvPr id="374" name="Google Shape;374;p25"/>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Limpieza de información</a:t>
            </a:r>
            <a:endParaRPr/>
          </a:p>
        </p:txBody>
      </p:sp>
      <p:pic>
        <p:nvPicPr>
          <p:cNvPr id="375" name="Google Shape;375;p25"/>
          <p:cNvPicPr preferRelativeResize="0"/>
          <p:nvPr/>
        </p:nvPicPr>
        <p:blipFill rotWithShape="1">
          <a:blip r:embed="rId6">
            <a:alphaModFix/>
          </a:blip>
          <a:srcRect b="0" l="0" r="0" t="0"/>
          <a:stretch/>
        </p:blipFill>
        <p:spPr>
          <a:xfrm>
            <a:off x="0" y="6413500"/>
            <a:ext cx="12192000" cy="444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graphicFrame>
        <p:nvGraphicFramePr>
          <p:cNvPr id="381" name="Google Shape;381;p26"/>
          <p:cNvGraphicFramePr/>
          <p:nvPr/>
        </p:nvGraphicFramePr>
        <p:xfrm>
          <a:off x="332048" y="1127065"/>
          <a:ext cx="3000000" cy="3000000"/>
        </p:xfrm>
        <a:graphic>
          <a:graphicData uri="http://schemas.openxmlformats.org/drawingml/2006/table">
            <a:tbl>
              <a:tblPr>
                <a:noFill/>
                <a:tableStyleId>{89ABE16D-37FC-4EB6-810F-F6EBF5BF2AD9}</a:tableStyleId>
              </a:tblPr>
              <a:tblGrid>
                <a:gridCol w="3237625"/>
                <a:gridCol w="3323500"/>
                <a:gridCol w="4035675"/>
              </a:tblGrid>
              <a:tr h="503150">
                <a:tc>
                  <a:txBody>
                    <a:bodyPr/>
                    <a:lstStyle/>
                    <a:p>
                      <a:pPr indent="0" lvl="0" marL="63500" marR="63500" rtl="0" algn="ctr">
                        <a:lnSpc>
                          <a:spcPct val="115000"/>
                        </a:lnSpc>
                        <a:spcBef>
                          <a:spcPts val="0"/>
                        </a:spcBef>
                        <a:spcAft>
                          <a:spcPts val="0"/>
                        </a:spcAft>
                        <a:buClr>
                          <a:schemeClr val="lt1"/>
                        </a:buClr>
                        <a:buSzPts val="2000"/>
                        <a:buFont typeface="Calibri"/>
                        <a:buNone/>
                      </a:pPr>
                      <a:r>
                        <a:rPr b="1" lang="es-MX" sz="2000" u="none" cap="none" strike="noStrike">
                          <a:solidFill>
                            <a:schemeClr val="lt1"/>
                          </a:solidFill>
                          <a:latin typeface="Calibri"/>
                          <a:ea typeface="Calibri"/>
                          <a:cs typeface="Calibri"/>
                          <a:sym typeface="Calibri"/>
                        </a:rPr>
                        <a:t>Dato original</a:t>
                      </a:r>
                      <a:r>
                        <a:rPr lang="es-MX" sz="2000" u="none" cap="none" strike="noStrike">
                          <a:solidFill>
                            <a:schemeClr val="lt1"/>
                          </a:solidFill>
                          <a:latin typeface="Calibri"/>
                          <a:ea typeface="Calibri"/>
                          <a:cs typeface="Calibri"/>
                          <a:sym typeface="Calibri"/>
                        </a:rPr>
                        <a:t> </a:t>
                      </a:r>
                      <a:endParaRPr sz="2000" u="none" cap="none" strike="noStrike">
                        <a:solidFill>
                          <a:schemeClr val="lt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4E4C"/>
                    </a:solidFill>
                  </a:tcPr>
                </a:tc>
                <a:tc>
                  <a:txBody>
                    <a:bodyPr/>
                    <a:lstStyle/>
                    <a:p>
                      <a:pPr indent="0" lvl="0" marL="63500" marR="63500" rtl="0" algn="ctr">
                        <a:lnSpc>
                          <a:spcPct val="115000"/>
                        </a:lnSpc>
                        <a:spcBef>
                          <a:spcPts val="0"/>
                        </a:spcBef>
                        <a:spcAft>
                          <a:spcPts val="0"/>
                        </a:spcAft>
                        <a:buClr>
                          <a:schemeClr val="lt1"/>
                        </a:buClr>
                        <a:buSzPts val="2000"/>
                        <a:buFont typeface="Calibri"/>
                        <a:buNone/>
                      </a:pPr>
                      <a:r>
                        <a:rPr b="1" lang="es-MX" sz="2000" u="none" cap="none" strike="noStrike">
                          <a:solidFill>
                            <a:schemeClr val="lt1"/>
                          </a:solidFill>
                          <a:latin typeface="Calibri"/>
                          <a:ea typeface="Calibri"/>
                          <a:cs typeface="Calibri"/>
                          <a:sym typeface="Calibri"/>
                        </a:rPr>
                        <a:t>Dato validado en GBIF</a:t>
                      </a:r>
                      <a:r>
                        <a:rPr lang="es-MX" sz="2000" u="none" cap="none" strike="noStrike">
                          <a:solidFill>
                            <a:schemeClr val="lt1"/>
                          </a:solidFill>
                          <a:latin typeface="Calibri"/>
                          <a:ea typeface="Calibri"/>
                          <a:cs typeface="Calibri"/>
                          <a:sym typeface="Calibri"/>
                        </a:rPr>
                        <a:t> </a:t>
                      </a:r>
                      <a:endParaRPr sz="2000" u="none" cap="none" strike="noStrike">
                        <a:solidFill>
                          <a:schemeClr val="lt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817E"/>
                    </a:solidFill>
                  </a:tcPr>
                </a:tc>
                <a:tc>
                  <a:txBody>
                    <a:bodyPr/>
                    <a:lstStyle/>
                    <a:p>
                      <a:pPr indent="0" lvl="0" marL="63500" marR="63500" rtl="0" algn="ctr">
                        <a:lnSpc>
                          <a:spcPct val="115000"/>
                        </a:lnSpc>
                        <a:spcBef>
                          <a:spcPts val="0"/>
                        </a:spcBef>
                        <a:spcAft>
                          <a:spcPts val="0"/>
                        </a:spcAft>
                        <a:buClr>
                          <a:schemeClr val="lt1"/>
                        </a:buClr>
                        <a:buSzPts val="2000"/>
                        <a:buFont typeface="Calibri"/>
                        <a:buNone/>
                      </a:pPr>
                      <a:r>
                        <a:rPr b="1" lang="es-MX" sz="2000" u="none" cap="none" strike="noStrike">
                          <a:solidFill>
                            <a:schemeClr val="lt1"/>
                          </a:solidFill>
                          <a:latin typeface="Calibri"/>
                          <a:ea typeface="Calibri"/>
                          <a:cs typeface="Calibri"/>
                          <a:sym typeface="Calibri"/>
                        </a:rPr>
                        <a:t>Dato validado final</a:t>
                      </a:r>
                      <a:endParaRPr sz="2000" u="none" cap="none" strike="noStrike">
                        <a:solidFill>
                          <a:schemeClr val="lt1"/>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4B0"/>
                    </a:solidFill>
                  </a:tcPr>
                </a:tc>
              </a:tr>
              <a:tr h="3479150">
                <a:tc>
                  <a:txBody>
                    <a:bodyPr/>
                    <a:lstStyle/>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Reino =  “Plantae”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División = “Tracheophyta”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Clase =  “Polypodiopsida”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Orden = “Cyatheales”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Familia = “Dicksoniaceae”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Género =  “Cibotium”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Especie=  “Cibotium regale” </a:t>
                      </a:r>
                      <a:endParaRPr sz="2000" u="none" cap="none" strike="noStrike">
                        <a:solidFill>
                          <a:srgbClr val="595959"/>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4E6E4"/>
                    </a:solidFill>
                  </a:tcPr>
                </a:tc>
                <a:tc>
                  <a:txBody>
                    <a:bodyPr/>
                    <a:lstStyle/>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Reino =  “Plantae”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División =  “Tracheophyta”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Clase =  “Polypodiopsida”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Orden = “Cyatheales”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Familia = “Dicksoniaceae”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chemeClr val="dk1"/>
                        </a:buClr>
                        <a:buSzPts val="1100"/>
                        <a:buFont typeface="Arial"/>
                        <a:buNone/>
                      </a:pPr>
                      <a:r>
                        <a:rPr lang="es-MX" sz="2000" u="none" cap="none" strike="noStrike">
                          <a:solidFill>
                            <a:srgbClr val="595959"/>
                          </a:solidFill>
                          <a:latin typeface="Calibri"/>
                          <a:ea typeface="Calibri"/>
                          <a:cs typeface="Calibri"/>
                          <a:sym typeface="Calibri"/>
                        </a:rPr>
                        <a:t>Género =  “Cibotium”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Especie = “” </a:t>
                      </a:r>
                      <a:endParaRPr sz="2000" u="none" cap="none" strike="noStrike">
                        <a:solidFill>
                          <a:srgbClr val="595959"/>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5F1F0"/>
                    </a:solidFill>
                  </a:tcPr>
                </a:tc>
                <a:tc>
                  <a:txBody>
                    <a:bodyPr/>
                    <a:lstStyle/>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Reino =  “Plantae”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División = “Tracheophyta”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Clase =  “Polypodiopsida”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Orden = “Cyatheales”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lang="es-MX" sz="2000" u="none" cap="none" strike="noStrike">
                          <a:solidFill>
                            <a:srgbClr val="595959"/>
                          </a:solidFill>
                          <a:latin typeface="Calibri"/>
                          <a:ea typeface="Calibri"/>
                          <a:cs typeface="Calibri"/>
                          <a:sym typeface="Calibri"/>
                        </a:rPr>
                        <a:t>Familia= “Dicksoniaceae”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chemeClr val="dk1"/>
                        </a:buClr>
                        <a:buSzPts val="1100"/>
                        <a:buFont typeface="Arial"/>
                        <a:buNone/>
                      </a:pPr>
                      <a:r>
                        <a:rPr lang="es-MX" sz="2000" u="none" cap="none" strike="noStrike">
                          <a:solidFill>
                            <a:srgbClr val="595959"/>
                          </a:solidFill>
                          <a:latin typeface="Calibri"/>
                          <a:ea typeface="Calibri"/>
                          <a:cs typeface="Calibri"/>
                          <a:sym typeface="Calibri"/>
                        </a:rPr>
                        <a:t>Género =  “Cibotium”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b="1" lang="es-MX" sz="2000" u="none" cap="none" strike="noStrike">
                          <a:solidFill>
                            <a:srgbClr val="595959"/>
                          </a:solidFill>
                          <a:latin typeface="Calibri"/>
                          <a:ea typeface="Calibri"/>
                          <a:cs typeface="Calibri"/>
                          <a:sym typeface="Calibri"/>
                        </a:rPr>
                        <a:t>Especie= </a:t>
                      </a:r>
                      <a:r>
                        <a:rPr lang="es-MX" sz="2000" u="none" cap="none" strike="noStrike">
                          <a:solidFill>
                            <a:srgbClr val="595959"/>
                          </a:solidFill>
                          <a:latin typeface="Calibri"/>
                          <a:ea typeface="Calibri"/>
                          <a:cs typeface="Calibri"/>
                          <a:sym typeface="Calibri"/>
                        </a:rPr>
                        <a:t> </a:t>
                      </a:r>
                      <a:r>
                        <a:rPr b="1" lang="es-MX" sz="2000" u="none" cap="none" strike="noStrike">
                          <a:solidFill>
                            <a:srgbClr val="595959"/>
                          </a:solidFill>
                          <a:latin typeface="Calibri"/>
                          <a:ea typeface="Calibri"/>
                          <a:cs typeface="Calibri"/>
                          <a:sym typeface="Calibri"/>
                        </a:rPr>
                        <a:t>“Cibotium regale”</a:t>
                      </a:r>
                      <a:r>
                        <a:rPr lang="es-MX" sz="2000" u="none" cap="none" strike="noStrike">
                          <a:solidFill>
                            <a:srgbClr val="595959"/>
                          </a:solidFill>
                          <a:latin typeface="Calibri"/>
                          <a:ea typeface="Calibri"/>
                          <a:cs typeface="Calibri"/>
                          <a:sym typeface="Calibri"/>
                        </a:rPr>
                        <a:t> </a:t>
                      </a:r>
                      <a:endParaRPr sz="2000" u="none" cap="none" strike="noStrike">
                        <a:solidFill>
                          <a:srgbClr val="595959"/>
                        </a:solidFill>
                        <a:latin typeface="Calibri"/>
                        <a:ea typeface="Calibri"/>
                        <a:cs typeface="Calibri"/>
                        <a:sym typeface="Calibri"/>
                      </a:endParaRPr>
                    </a:p>
                    <a:p>
                      <a:pPr indent="0" lvl="0" marL="63500" marR="63500" rtl="0" algn="l">
                        <a:lnSpc>
                          <a:spcPct val="115000"/>
                        </a:lnSpc>
                        <a:spcBef>
                          <a:spcPts val="0"/>
                        </a:spcBef>
                        <a:spcAft>
                          <a:spcPts val="0"/>
                        </a:spcAft>
                        <a:buClr>
                          <a:srgbClr val="595959"/>
                        </a:buClr>
                        <a:buSzPts val="2000"/>
                        <a:buFont typeface="Calibri"/>
                        <a:buNone/>
                      </a:pPr>
                      <a:r>
                        <a:rPr b="1" lang="es-MX" sz="2000" u="none" cap="none" strike="noStrike">
                          <a:solidFill>
                            <a:srgbClr val="595959"/>
                          </a:solidFill>
                          <a:latin typeface="Calibri"/>
                          <a:ea typeface="Calibri"/>
                          <a:cs typeface="Calibri"/>
                          <a:sym typeface="Calibri"/>
                        </a:rPr>
                        <a:t>Autor = </a:t>
                      </a:r>
                      <a:r>
                        <a:rPr lang="es-MX" sz="2000" u="none" cap="none" strike="noStrike">
                          <a:solidFill>
                            <a:srgbClr val="595959"/>
                          </a:solidFill>
                          <a:latin typeface="Calibri"/>
                          <a:ea typeface="Calibri"/>
                          <a:cs typeface="Calibri"/>
                          <a:sym typeface="Calibri"/>
                        </a:rPr>
                        <a:t> </a:t>
                      </a:r>
                      <a:r>
                        <a:rPr b="1" lang="es-MX" sz="2000" u="none" cap="none" strike="noStrike">
                          <a:solidFill>
                            <a:srgbClr val="595959"/>
                          </a:solidFill>
                          <a:latin typeface="Calibri"/>
                          <a:ea typeface="Calibri"/>
                          <a:cs typeface="Calibri"/>
                          <a:sym typeface="Calibri"/>
                        </a:rPr>
                        <a:t>“Verschaff. &amp; Lem., 1868”</a:t>
                      </a:r>
                      <a:endParaRPr/>
                    </a:p>
                    <a:p>
                      <a:pPr indent="0" lvl="0" marL="63500" marR="63500" rtl="0" algn="l">
                        <a:lnSpc>
                          <a:spcPct val="115000"/>
                        </a:lnSpc>
                        <a:spcBef>
                          <a:spcPts val="0"/>
                        </a:spcBef>
                        <a:spcAft>
                          <a:spcPts val="0"/>
                        </a:spcAft>
                        <a:buClr>
                          <a:srgbClr val="595959"/>
                        </a:buClr>
                        <a:buSzPts val="2000"/>
                        <a:buFont typeface="Calibri"/>
                        <a:buNone/>
                      </a:pPr>
                      <a:r>
                        <a:rPr b="1" lang="es-MX" sz="2000" u="none" cap="none" strike="noStrike">
                          <a:solidFill>
                            <a:srgbClr val="595959"/>
                          </a:solidFill>
                          <a:latin typeface="Calibri"/>
                          <a:ea typeface="Calibri"/>
                          <a:cs typeface="Calibri"/>
                          <a:sym typeface="Calibri"/>
                        </a:rPr>
                        <a:t>Estatus =</a:t>
                      </a:r>
                      <a:r>
                        <a:rPr lang="es-MX" sz="2000" u="none" cap="none" strike="noStrike">
                          <a:solidFill>
                            <a:srgbClr val="595959"/>
                          </a:solidFill>
                          <a:latin typeface="Calibri"/>
                          <a:ea typeface="Calibri"/>
                          <a:cs typeface="Calibri"/>
                          <a:sym typeface="Calibri"/>
                        </a:rPr>
                        <a:t>  correcto</a:t>
                      </a:r>
                      <a:endParaRPr sz="2000" u="none" cap="none" strike="noStrike">
                        <a:solidFill>
                          <a:srgbClr val="595959"/>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F9"/>
                    </a:solidFill>
                  </a:tcPr>
                </a:tc>
              </a:tr>
            </a:tbl>
          </a:graphicData>
        </a:graphic>
      </p:graphicFrame>
      <p:pic>
        <p:nvPicPr>
          <p:cNvPr id="382" name="Google Shape;382;p26"/>
          <p:cNvPicPr preferRelativeResize="0"/>
          <p:nvPr/>
        </p:nvPicPr>
        <p:blipFill rotWithShape="1">
          <a:blip r:embed="rId3">
            <a:alphaModFix/>
          </a:blip>
          <a:srcRect b="0" l="0" r="0" t="0"/>
          <a:stretch/>
        </p:blipFill>
        <p:spPr>
          <a:xfrm>
            <a:off x="10332720" y="4626884"/>
            <a:ext cx="1676400" cy="1258790"/>
          </a:xfrm>
          <a:prstGeom prst="rect">
            <a:avLst/>
          </a:prstGeom>
          <a:noFill/>
          <a:ln>
            <a:noFill/>
          </a:ln>
        </p:spPr>
      </p:pic>
      <p:sp>
        <p:nvSpPr>
          <p:cNvPr id="383" name="Google Shape;383;p26"/>
          <p:cNvSpPr txBox="1"/>
          <p:nvPr/>
        </p:nvSpPr>
        <p:spPr>
          <a:xfrm>
            <a:off x="9548178" y="6607657"/>
            <a:ext cx="120738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800">
                <a:solidFill>
                  <a:srgbClr val="7F7F7F"/>
                </a:solidFill>
                <a:latin typeface="Calibri"/>
                <a:ea typeface="Calibri"/>
                <a:cs typeface="Calibri"/>
                <a:sym typeface="Calibri"/>
              </a:rPr>
              <a:t>©Martin Sánchez Vilchis</a:t>
            </a:r>
            <a:endParaRPr/>
          </a:p>
        </p:txBody>
      </p:sp>
      <p:sp>
        <p:nvSpPr>
          <p:cNvPr id="384" name="Google Shape;384;p26"/>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Calibri"/>
              <a:buNone/>
            </a:pPr>
            <a:r>
              <a:rPr b="1" lang="es-MX" sz="4400">
                <a:solidFill>
                  <a:srgbClr val="3F3F3F"/>
                </a:solidFill>
                <a:latin typeface="Calibri"/>
                <a:ea typeface="Calibri"/>
                <a:cs typeface="Calibri"/>
                <a:sym typeface="Calibri"/>
              </a:rPr>
              <a:t>Validación de información taxonómica</a:t>
            </a:r>
            <a:endParaRPr/>
          </a:p>
        </p:txBody>
      </p:sp>
      <p:pic>
        <p:nvPicPr>
          <p:cNvPr id="385" name="Google Shape;385;p26"/>
          <p:cNvPicPr preferRelativeResize="0"/>
          <p:nvPr/>
        </p:nvPicPr>
        <p:blipFill rotWithShape="1">
          <a:blip r:embed="rId4">
            <a:alphaModFix/>
          </a:blip>
          <a:srcRect b="0" l="0" r="0" t="0"/>
          <a:stretch/>
        </p:blipFill>
        <p:spPr>
          <a:xfrm>
            <a:off x="8907691" y="5136732"/>
            <a:ext cx="1629797" cy="1222347"/>
          </a:xfrm>
          <a:prstGeom prst="rect">
            <a:avLst/>
          </a:prstGeom>
          <a:noFill/>
          <a:ln>
            <a:noFill/>
          </a:ln>
        </p:spPr>
      </p:pic>
      <p:pic>
        <p:nvPicPr>
          <p:cNvPr id="386" name="Google Shape;386;p26"/>
          <p:cNvPicPr preferRelativeResize="0"/>
          <p:nvPr/>
        </p:nvPicPr>
        <p:blipFill rotWithShape="1">
          <a:blip r:embed="rId5">
            <a:alphaModFix/>
          </a:blip>
          <a:srcRect b="0" l="0" r="0" t="0"/>
          <a:stretch/>
        </p:blipFill>
        <p:spPr>
          <a:xfrm>
            <a:off x="0" y="6413500"/>
            <a:ext cx="12192000" cy="444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aphicFrame>
        <p:nvGraphicFramePr>
          <p:cNvPr id="392" name="Google Shape;392;p27"/>
          <p:cNvGraphicFramePr/>
          <p:nvPr/>
        </p:nvGraphicFramePr>
        <p:xfrm>
          <a:off x="293893" y="974952"/>
          <a:ext cx="3000000" cy="3000000"/>
        </p:xfrm>
        <a:graphic>
          <a:graphicData uri="http://schemas.openxmlformats.org/drawingml/2006/table">
            <a:tbl>
              <a:tblPr>
                <a:noFill/>
                <a:tableStyleId>{89ABE16D-37FC-4EB6-810F-F6EBF5BF2AD9}</a:tableStyleId>
              </a:tblPr>
              <a:tblGrid>
                <a:gridCol w="1724475"/>
                <a:gridCol w="1464750"/>
                <a:gridCol w="1424200"/>
                <a:gridCol w="1521575"/>
                <a:gridCol w="2008475"/>
                <a:gridCol w="1387675"/>
                <a:gridCol w="1412025"/>
              </a:tblGrid>
              <a:tr h="714375">
                <a:tc>
                  <a:txBody>
                    <a:bodyPr/>
                    <a:lstStyle/>
                    <a:p>
                      <a:pPr indent="0" lvl="0" marL="0" marR="0" rtl="0" algn="l">
                        <a:spcBef>
                          <a:spcPts val="0"/>
                        </a:spcBef>
                        <a:spcAft>
                          <a:spcPts val="0"/>
                        </a:spcAft>
                        <a:buClr>
                          <a:schemeClr val="dk1"/>
                        </a:buClr>
                        <a:buSzPts val="1400"/>
                        <a:buFont typeface="Calibri"/>
                        <a:buNone/>
                      </a:pPr>
                      <a:r>
                        <a:t/>
                      </a:r>
                      <a:endParaRPr sz="1400" u="none" cap="none" strike="noStrike">
                        <a:latin typeface="Calibri"/>
                        <a:ea typeface="Calibri"/>
                        <a:cs typeface="Calibri"/>
                        <a:sym typeface="Calibri"/>
                      </a:endParaRPr>
                    </a:p>
                  </a:txBody>
                  <a:tcPr marT="91425" marB="91425" marR="91425" marL="91425">
                    <a:solidFill>
                      <a:srgbClr val="3F3F3F"/>
                    </a:solidFill>
                  </a:tcPr>
                </a:tc>
                <a:tc>
                  <a:txBody>
                    <a:bodyPr/>
                    <a:lstStyle/>
                    <a:p>
                      <a:pPr indent="0" lvl="0" marL="0" marR="0" rtl="0" algn="ctr">
                        <a:lnSpc>
                          <a:spcPct val="115000"/>
                        </a:lnSpc>
                        <a:spcBef>
                          <a:spcPts val="0"/>
                        </a:spcBef>
                        <a:spcAft>
                          <a:spcPts val="0"/>
                        </a:spcAft>
                        <a:buClr>
                          <a:srgbClr val="262626"/>
                        </a:buClr>
                        <a:buSzPts val="1200"/>
                        <a:buFont typeface="Montserrat"/>
                        <a:buNone/>
                      </a:pPr>
                      <a:r>
                        <a:rPr b="1" lang="es-MX" sz="1200" u="none" cap="none" strike="noStrike">
                          <a:solidFill>
                            <a:srgbClr val="262626"/>
                          </a:solidFill>
                          <a:latin typeface="Montserrat"/>
                          <a:ea typeface="Montserrat"/>
                          <a:cs typeface="Montserrat"/>
                          <a:sym typeface="Montserrat"/>
                        </a:rPr>
                        <a:t>Datos originales</a:t>
                      </a:r>
                      <a:endParaRPr b="1" sz="1200" u="none" cap="none" strike="noStrike">
                        <a:solidFill>
                          <a:srgbClr val="262626"/>
                        </a:solidFill>
                        <a:latin typeface="Montserrat"/>
                        <a:ea typeface="Montserrat"/>
                        <a:cs typeface="Montserrat"/>
                        <a:sym typeface="Montserrat"/>
                      </a:endParaRPr>
                    </a:p>
                  </a:txBody>
                  <a:tcPr marT="91425" marB="91425" marR="91425" marL="91425" anchor="ctr">
                    <a:solidFill>
                      <a:srgbClr val="7F6000"/>
                    </a:solidFill>
                  </a:tcPr>
                </a:tc>
                <a:tc>
                  <a:txBody>
                    <a:bodyPr/>
                    <a:lstStyle/>
                    <a:p>
                      <a:pPr indent="0" lvl="0" marL="0" marR="0" rtl="0" algn="ctr">
                        <a:lnSpc>
                          <a:spcPct val="115000"/>
                        </a:lnSpc>
                        <a:spcBef>
                          <a:spcPts val="0"/>
                        </a:spcBef>
                        <a:spcAft>
                          <a:spcPts val="0"/>
                        </a:spcAft>
                        <a:buClr>
                          <a:srgbClr val="262626"/>
                        </a:buClr>
                        <a:buSzPts val="1200"/>
                        <a:buFont typeface="Montserrat"/>
                        <a:buNone/>
                      </a:pPr>
                      <a:r>
                        <a:rPr b="1" lang="es-MX" sz="1200" u="none" cap="none" strike="noStrike">
                          <a:solidFill>
                            <a:srgbClr val="262626"/>
                          </a:solidFill>
                          <a:latin typeface="Montserrat"/>
                          <a:ea typeface="Montserrat"/>
                          <a:cs typeface="Montserrat"/>
                          <a:sym typeface="Montserrat"/>
                        </a:rPr>
                        <a:t>Datos asignados por ubicación de la coordenada</a:t>
                      </a:r>
                      <a:endParaRPr b="1" sz="1200" u="none" cap="none" strike="noStrike">
                        <a:solidFill>
                          <a:srgbClr val="262626"/>
                        </a:solidFill>
                        <a:latin typeface="Montserrat"/>
                        <a:ea typeface="Montserrat"/>
                        <a:cs typeface="Montserrat"/>
                        <a:sym typeface="Montserrat"/>
                      </a:endParaRPr>
                    </a:p>
                  </a:txBody>
                  <a:tcPr marT="91425" marB="91425" marR="91425" marL="91425" anchor="ctr">
                    <a:solidFill>
                      <a:srgbClr val="BF9000"/>
                    </a:solidFill>
                  </a:tcPr>
                </a:tc>
                <a:tc>
                  <a:txBody>
                    <a:bodyPr/>
                    <a:lstStyle/>
                    <a:p>
                      <a:pPr indent="0" lvl="0" marL="0" marR="0" rtl="0" algn="ctr">
                        <a:lnSpc>
                          <a:spcPct val="115000"/>
                        </a:lnSpc>
                        <a:spcBef>
                          <a:spcPts val="0"/>
                        </a:spcBef>
                        <a:spcAft>
                          <a:spcPts val="0"/>
                        </a:spcAft>
                        <a:buClr>
                          <a:srgbClr val="262626"/>
                        </a:buClr>
                        <a:buSzPts val="1200"/>
                        <a:buFont typeface="Montserrat"/>
                        <a:buNone/>
                      </a:pPr>
                      <a:r>
                        <a:rPr b="1" lang="es-MX" sz="1200" u="none" cap="none" strike="noStrike">
                          <a:solidFill>
                            <a:srgbClr val="262626"/>
                          </a:solidFill>
                          <a:latin typeface="Montserrat"/>
                          <a:ea typeface="Montserrat"/>
                          <a:cs typeface="Montserrat"/>
                          <a:sym typeface="Montserrat"/>
                        </a:rPr>
                        <a:t>Validación geográfica</a:t>
                      </a:r>
                      <a:endParaRPr b="1" sz="1200" u="none" cap="none" strike="noStrike">
                        <a:solidFill>
                          <a:srgbClr val="262626"/>
                        </a:solidFill>
                        <a:latin typeface="Montserrat"/>
                        <a:ea typeface="Montserrat"/>
                        <a:cs typeface="Montserrat"/>
                        <a:sym typeface="Montserrat"/>
                      </a:endParaRPr>
                    </a:p>
                  </a:txBody>
                  <a:tcPr marT="91425" marB="91425" marR="91425" marL="91425" anchor="ctr">
                    <a:solidFill>
                      <a:schemeClr val="accent4"/>
                    </a:solidFill>
                  </a:tcPr>
                </a:tc>
                <a:tc>
                  <a:txBody>
                    <a:bodyPr/>
                    <a:lstStyle/>
                    <a:p>
                      <a:pPr indent="0" lvl="0" marL="0" marR="0" rtl="0" algn="ctr">
                        <a:lnSpc>
                          <a:spcPct val="115000"/>
                        </a:lnSpc>
                        <a:spcBef>
                          <a:spcPts val="0"/>
                        </a:spcBef>
                        <a:spcAft>
                          <a:spcPts val="0"/>
                        </a:spcAft>
                        <a:buClr>
                          <a:srgbClr val="262626"/>
                        </a:buClr>
                        <a:buSzPts val="1200"/>
                        <a:buFont typeface="Montserrat"/>
                        <a:buNone/>
                      </a:pPr>
                      <a:r>
                        <a:rPr b="1" lang="es-MX" sz="1200" u="none" cap="none" strike="noStrike">
                          <a:solidFill>
                            <a:srgbClr val="262626"/>
                          </a:solidFill>
                          <a:latin typeface="Montserrat"/>
                          <a:ea typeface="Montserrat"/>
                          <a:cs typeface="Montserrat"/>
                          <a:sym typeface="Montserrat"/>
                        </a:rPr>
                        <a:t>Observaciones revisión especial</a:t>
                      </a:r>
                      <a:endParaRPr b="1" sz="1200" u="none" cap="none" strike="noStrike">
                        <a:solidFill>
                          <a:srgbClr val="262626"/>
                        </a:solidFill>
                        <a:latin typeface="Montserrat"/>
                        <a:ea typeface="Montserrat"/>
                        <a:cs typeface="Montserrat"/>
                        <a:sym typeface="Montserrat"/>
                      </a:endParaRPr>
                    </a:p>
                  </a:txBody>
                  <a:tcPr marT="91425" marB="91425" marR="91425" marL="91425" anchor="ctr">
                    <a:solidFill>
                      <a:srgbClr val="FFD966"/>
                    </a:solidFill>
                  </a:tcPr>
                </a:tc>
                <a:tc>
                  <a:txBody>
                    <a:bodyPr/>
                    <a:lstStyle/>
                    <a:p>
                      <a:pPr indent="0" lvl="0" marL="0" marR="0" rtl="0" algn="ctr">
                        <a:lnSpc>
                          <a:spcPct val="115000"/>
                        </a:lnSpc>
                        <a:spcBef>
                          <a:spcPts val="0"/>
                        </a:spcBef>
                        <a:spcAft>
                          <a:spcPts val="0"/>
                        </a:spcAft>
                        <a:buClr>
                          <a:srgbClr val="262626"/>
                        </a:buClr>
                        <a:buSzPts val="1200"/>
                        <a:buFont typeface="Montserrat"/>
                        <a:buNone/>
                      </a:pPr>
                      <a:r>
                        <a:rPr b="1" lang="es-MX" sz="1200" u="none" cap="none" strike="noStrike">
                          <a:solidFill>
                            <a:srgbClr val="262626"/>
                          </a:solidFill>
                          <a:latin typeface="Montserrat"/>
                          <a:ea typeface="Montserrat"/>
                          <a:cs typeface="Montserrat"/>
                          <a:sym typeface="Montserrat"/>
                        </a:rPr>
                        <a:t>Corrección de la coordenada original</a:t>
                      </a:r>
                      <a:endParaRPr b="1" sz="1200" u="none" cap="none" strike="noStrike">
                        <a:solidFill>
                          <a:srgbClr val="262626"/>
                        </a:solidFill>
                        <a:latin typeface="Montserrat"/>
                        <a:ea typeface="Montserrat"/>
                        <a:cs typeface="Montserrat"/>
                        <a:sym typeface="Montserrat"/>
                      </a:endParaRPr>
                    </a:p>
                  </a:txBody>
                  <a:tcPr marT="91425" marB="91425" marR="91425" marL="91425" anchor="ctr">
                    <a:solidFill>
                      <a:srgbClr val="FEE599"/>
                    </a:solidFill>
                  </a:tcPr>
                </a:tc>
                <a:tc>
                  <a:txBody>
                    <a:bodyPr/>
                    <a:lstStyle/>
                    <a:p>
                      <a:pPr indent="0" lvl="0" marL="0" marR="0" rtl="0" algn="ctr">
                        <a:lnSpc>
                          <a:spcPct val="115000"/>
                        </a:lnSpc>
                        <a:spcBef>
                          <a:spcPts val="0"/>
                        </a:spcBef>
                        <a:spcAft>
                          <a:spcPts val="0"/>
                        </a:spcAft>
                        <a:buClr>
                          <a:srgbClr val="262626"/>
                        </a:buClr>
                        <a:buSzPts val="1200"/>
                        <a:buFont typeface="Montserrat"/>
                        <a:buNone/>
                      </a:pPr>
                      <a:r>
                        <a:rPr b="1" lang="es-MX" sz="1200" u="none" cap="none" strike="noStrike">
                          <a:solidFill>
                            <a:srgbClr val="262626"/>
                          </a:solidFill>
                          <a:latin typeface="Montserrat"/>
                          <a:ea typeface="Montserrat"/>
                          <a:cs typeface="Montserrat"/>
                          <a:sym typeface="Montserrat"/>
                        </a:rPr>
                        <a:t>Datos asignados por ubicación de la coordenada</a:t>
                      </a:r>
                      <a:endParaRPr b="1" sz="1200" u="none" cap="none" strike="noStrike">
                        <a:solidFill>
                          <a:srgbClr val="262626"/>
                        </a:solidFill>
                        <a:latin typeface="Montserrat"/>
                        <a:ea typeface="Montserrat"/>
                        <a:cs typeface="Montserrat"/>
                        <a:sym typeface="Montserrat"/>
                      </a:endParaRPr>
                    </a:p>
                  </a:txBody>
                  <a:tcPr marT="91425" marB="91425" marR="91425" marL="91425" anchor="ctr">
                    <a:solidFill>
                      <a:srgbClr val="FFF2CC"/>
                    </a:solidFill>
                  </a:tcPr>
                </a:tc>
              </a:tr>
              <a:tr h="314325">
                <a:tc>
                  <a:txBody>
                    <a:bodyPr/>
                    <a:lstStyle/>
                    <a:p>
                      <a:pPr indent="0" lvl="0" marL="0" marR="0" rtl="0" algn="l">
                        <a:lnSpc>
                          <a:spcPct val="115000"/>
                        </a:lnSpc>
                        <a:spcBef>
                          <a:spcPts val="0"/>
                        </a:spcBef>
                        <a:spcAft>
                          <a:spcPts val="0"/>
                        </a:spcAft>
                        <a:buClr>
                          <a:schemeClr val="dk1"/>
                        </a:buClr>
                        <a:buSzPts val="1400"/>
                        <a:buFont typeface="Calibri"/>
                        <a:buNone/>
                      </a:pPr>
                      <a:r>
                        <a:rPr b="1" lang="es-MX" sz="1400" u="none" cap="none" strike="noStrike">
                          <a:latin typeface="Calibri"/>
                          <a:ea typeface="Calibri"/>
                          <a:cs typeface="Calibri"/>
                          <a:sym typeface="Calibri"/>
                        </a:rPr>
                        <a:t>País</a:t>
                      </a:r>
                      <a:endParaRPr b="1" sz="1400" u="none" cap="none" strike="noStrike">
                        <a:latin typeface="Calibri"/>
                        <a:ea typeface="Calibri"/>
                        <a:cs typeface="Calibri"/>
                        <a:sym typeface="Calibri"/>
                      </a:endParaRPr>
                    </a:p>
                  </a:txBody>
                  <a:tcPr marT="91425" marB="91425" marR="91425" marL="91425">
                    <a:solidFill>
                      <a:srgbClr val="646464"/>
                    </a:solidFill>
                  </a:tcPr>
                </a:tc>
                <a:tc>
                  <a:txBody>
                    <a:bodyPr/>
                    <a:lstStyle/>
                    <a:p>
                      <a:pPr indent="0" lvl="0" marL="0" marR="0" rtl="0" algn="l">
                        <a:lnSpc>
                          <a:spcPct val="115000"/>
                        </a:lnSpc>
                        <a:spcBef>
                          <a:spcPts val="0"/>
                        </a:spcBef>
                        <a:spcAft>
                          <a:spcPts val="0"/>
                        </a:spcAft>
                        <a:buClr>
                          <a:schemeClr val="dk1"/>
                        </a:buClr>
                        <a:buSzPts val="1200"/>
                        <a:buFont typeface="Montserrat"/>
                        <a:buNone/>
                      </a:pPr>
                      <a:r>
                        <a:rPr lang="es-MX" sz="1200" u="none" cap="none" strike="noStrike">
                          <a:latin typeface="Montserrat"/>
                          <a:ea typeface="Montserrat"/>
                          <a:cs typeface="Montserrat"/>
                          <a:sym typeface="Montserrat"/>
                        </a:rPr>
                        <a:t>MEXICO</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200"/>
                        <a:buFont typeface="Montserrat"/>
                        <a:buNone/>
                      </a:pPr>
                      <a:r>
                        <a:rPr lang="es-MX" sz="1200" u="none" cap="none" strike="noStrike">
                          <a:latin typeface="Montserrat"/>
                          <a:ea typeface="Montserrat"/>
                          <a:cs typeface="Montserrat"/>
                          <a:sym typeface="Montserrat"/>
                        </a:rPr>
                        <a:t>MEXICO</a:t>
                      </a:r>
                      <a:endParaRPr sz="1200" u="none" cap="none" strike="noStrike">
                        <a:latin typeface="Montserrat"/>
                        <a:ea typeface="Montserrat"/>
                        <a:cs typeface="Montserrat"/>
                        <a:sym typeface="Montserrat"/>
                      </a:endParaRPr>
                    </a:p>
                  </a:txBody>
                  <a:tcPr marT="91425" marB="91425" marR="91425" marL="91425"/>
                </a:tc>
                <a:tc rowSpan="6">
                  <a:txBody>
                    <a:bodyPr/>
                    <a:lstStyle/>
                    <a:p>
                      <a:pPr indent="0" lvl="0" marL="0" marR="0" rtl="0" algn="l">
                        <a:lnSpc>
                          <a:spcPct val="115000"/>
                        </a:lnSpc>
                        <a:spcBef>
                          <a:spcPts val="0"/>
                        </a:spcBef>
                        <a:spcAft>
                          <a:spcPts val="0"/>
                        </a:spcAft>
                        <a:buClr>
                          <a:schemeClr val="dk1"/>
                        </a:buClr>
                        <a:buSzPts val="1200"/>
                        <a:buFont typeface="Montserrat"/>
                        <a:buNone/>
                      </a:pPr>
                      <a:r>
                        <a:rPr lang="es-MX" sz="1200" u="none" cap="none" strike="noStrike">
                          <a:latin typeface="Montserrat"/>
                          <a:ea typeface="Montserrat"/>
                          <a:cs typeface="Montserrat"/>
                          <a:sym typeface="Montserrat"/>
                        </a:rPr>
                        <a:t>Válido país 2020</a:t>
                      </a:r>
                      <a:endParaRPr sz="1200" u="none" cap="none" strike="noStrike">
                        <a:latin typeface="Montserrat"/>
                        <a:ea typeface="Montserrat"/>
                        <a:cs typeface="Montserrat"/>
                        <a:sym typeface="Montserrat"/>
                      </a:endParaRPr>
                    </a:p>
                  </a:txBody>
                  <a:tcPr marT="91425" marB="91425" marR="91425" marL="91425"/>
                </a:tc>
                <a:tc rowSpan="6">
                  <a:txBody>
                    <a:bodyPr/>
                    <a:lstStyle/>
                    <a:p>
                      <a:pPr indent="0" lvl="0" marL="0" marR="0" rtl="0" algn="l">
                        <a:lnSpc>
                          <a:spcPct val="115000"/>
                        </a:lnSpc>
                        <a:spcBef>
                          <a:spcPts val="0"/>
                        </a:spcBef>
                        <a:spcAft>
                          <a:spcPts val="0"/>
                        </a:spcAft>
                        <a:buClr>
                          <a:schemeClr val="dk1"/>
                        </a:buClr>
                        <a:buSzPts val="1200"/>
                        <a:buFont typeface="Montserrat"/>
                        <a:buNone/>
                      </a:pPr>
                      <a:r>
                        <a:rPr lang="es-MX" sz="1200" u="none" cap="none" strike="noStrike">
                          <a:latin typeface="Montserrat"/>
                          <a:ea typeface="Montserrat"/>
                          <a:cs typeface="Montserrat"/>
                          <a:sym typeface="Montserrat"/>
                        </a:rPr>
                        <a:t>Inconsistencia en la información geográfica (coordenada-localidad).</a:t>
                      </a:r>
                      <a:endParaRPr sz="1200" u="none" cap="none" strike="noStrike">
                        <a:latin typeface="Montserrat"/>
                        <a:ea typeface="Montserrat"/>
                        <a:cs typeface="Montserrat"/>
                        <a:sym typeface="Montserrat"/>
                      </a:endParaRPr>
                    </a:p>
                  </a:txBody>
                  <a:tcPr marT="91425" marB="91425" marR="91425" marL="91425"/>
                </a:tc>
                <a:tc rowSpan="4">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200"/>
                        <a:buFont typeface="Montserrat"/>
                        <a:buNone/>
                      </a:pPr>
                      <a:r>
                        <a:rPr lang="es-MX" sz="1200" u="none" cap="none" strike="noStrike">
                          <a:latin typeface="Montserrat"/>
                          <a:ea typeface="Montserrat"/>
                          <a:cs typeface="Montserrat"/>
                          <a:sym typeface="Montserrat"/>
                        </a:rPr>
                        <a:t>MEXICO</a:t>
                      </a:r>
                      <a:endParaRPr sz="1200" u="none" cap="none" strike="noStrike">
                        <a:latin typeface="Montserrat"/>
                        <a:ea typeface="Montserrat"/>
                        <a:cs typeface="Montserrat"/>
                        <a:sym typeface="Montserrat"/>
                      </a:endParaRPr>
                    </a:p>
                  </a:txBody>
                  <a:tcPr marT="91425" marB="91425" marR="91425" marL="91425"/>
                </a:tc>
              </a:tr>
              <a:tr h="396200">
                <a:tc>
                  <a:txBody>
                    <a:bodyPr/>
                    <a:lstStyle/>
                    <a:p>
                      <a:pPr indent="0" lvl="0" marL="0" marR="0" rtl="0" algn="l">
                        <a:lnSpc>
                          <a:spcPct val="115000"/>
                        </a:lnSpc>
                        <a:spcBef>
                          <a:spcPts val="0"/>
                        </a:spcBef>
                        <a:spcAft>
                          <a:spcPts val="0"/>
                        </a:spcAft>
                        <a:buClr>
                          <a:schemeClr val="dk1"/>
                        </a:buClr>
                        <a:buSzPts val="1400"/>
                        <a:buFont typeface="Calibri"/>
                        <a:buNone/>
                      </a:pPr>
                      <a:r>
                        <a:rPr b="1" lang="es-MX" sz="1400" u="none" cap="none" strike="noStrike">
                          <a:latin typeface="Calibri"/>
                          <a:ea typeface="Calibri"/>
                          <a:cs typeface="Calibri"/>
                          <a:sym typeface="Calibri"/>
                        </a:rPr>
                        <a:t>Estado</a:t>
                      </a:r>
                      <a:endParaRPr b="1" sz="1400" u="none" cap="none" strike="noStrike">
                        <a:latin typeface="Calibri"/>
                        <a:ea typeface="Calibri"/>
                        <a:cs typeface="Calibri"/>
                        <a:sym typeface="Calibri"/>
                      </a:endParaRPr>
                    </a:p>
                  </a:txBody>
                  <a:tcPr marT="91425" marB="91425" marR="91425" marL="91425">
                    <a:solidFill>
                      <a:srgbClr val="717171"/>
                    </a:solidFill>
                  </a:tcPr>
                </a:tc>
                <a:tc>
                  <a:txBody>
                    <a:bodyPr/>
                    <a:lstStyle/>
                    <a:p>
                      <a:pPr indent="0" lvl="0" marL="0" marR="0" rtl="0" algn="l">
                        <a:lnSpc>
                          <a:spcPct val="115000"/>
                        </a:lnSpc>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200"/>
                        <a:buFont typeface="Montserrat"/>
                        <a:buNone/>
                      </a:pPr>
                      <a:r>
                        <a:rPr lang="es-MX" sz="1200" u="none" cap="none" strike="noStrike">
                          <a:latin typeface="Montserrat"/>
                          <a:ea typeface="Montserrat"/>
                          <a:cs typeface="Montserrat"/>
                          <a:sym typeface="Montserrat"/>
                        </a:rPr>
                        <a:t>GUERRERO</a:t>
                      </a:r>
                      <a:endParaRPr sz="1200" u="none" cap="none" strike="noStrike">
                        <a:latin typeface="Montserrat"/>
                        <a:ea typeface="Montserrat"/>
                        <a:cs typeface="Montserrat"/>
                        <a:sym typeface="Montserrat"/>
                      </a:endParaRPr>
                    </a:p>
                  </a:txBody>
                  <a:tcPr marT="91425" marB="91425" marR="91425" marL="91425"/>
                </a:tc>
                <a:tc vMerge="1"/>
                <a:tc vMerge="1"/>
                <a:tc vMerge="1"/>
                <a:tc>
                  <a:txBody>
                    <a:bodyPr/>
                    <a:lstStyle/>
                    <a:p>
                      <a:pPr indent="0" lvl="0" marL="0" marR="0" rtl="0" algn="l">
                        <a:lnSpc>
                          <a:spcPct val="115000"/>
                        </a:lnSpc>
                        <a:spcBef>
                          <a:spcPts val="0"/>
                        </a:spcBef>
                        <a:spcAft>
                          <a:spcPts val="0"/>
                        </a:spcAft>
                        <a:buClr>
                          <a:schemeClr val="dk1"/>
                        </a:buClr>
                        <a:buSzPts val="1200"/>
                        <a:buFont typeface="Montserrat"/>
                        <a:buNone/>
                      </a:pPr>
                      <a:r>
                        <a:rPr lang="es-MX" sz="1200" u="none" cap="none" strike="noStrike">
                          <a:latin typeface="Montserrat"/>
                          <a:ea typeface="Montserrat"/>
                          <a:cs typeface="Montserrat"/>
                          <a:sym typeface="Montserrat"/>
                        </a:rPr>
                        <a:t>GUERRERO</a:t>
                      </a:r>
                      <a:endParaRPr sz="1200" u="none" cap="none" strike="noStrike">
                        <a:latin typeface="Montserrat"/>
                        <a:ea typeface="Montserrat"/>
                        <a:cs typeface="Montserrat"/>
                        <a:sym typeface="Montserrat"/>
                      </a:endParaRPr>
                    </a:p>
                  </a:txBody>
                  <a:tcPr marT="91425" marB="91425" marR="91425" marL="91425"/>
                </a:tc>
              </a:tr>
              <a:tr h="396200">
                <a:tc>
                  <a:txBody>
                    <a:bodyPr/>
                    <a:lstStyle/>
                    <a:p>
                      <a:pPr indent="0" lvl="0" marL="0" marR="0" rtl="0" algn="l">
                        <a:lnSpc>
                          <a:spcPct val="115000"/>
                        </a:lnSpc>
                        <a:spcBef>
                          <a:spcPts val="0"/>
                        </a:spcBef>
                        <a:spcAft>
                          <a:spcPts val="0"/>
                        </a:spcAft>
                        <a:buClr>
                          <a:schemeClr val="dk1"/>
                        </a:buClr>
                        <a:buSzPts val="1400"/>
                        <a:buFont typeface="Calibri"/>
                        <a:buNone/>
                      </a:pPr>
                      <a:r>
                        <a:rPr b="1" lang="es-MX" sz="1400" u="none" cap="none" strike="noStrike">
                          <a:latin typeface="Calibri"/>
                          <a:ea typeface="Calibri"/>
                          <a:cs typeface="Calibri"/>
                          <a:sym typeface="Calibri"/>
                        </a:rPr>
                        <a:t>Municipio</a:t>
                      </a:r>
                      <a:endParaRPr b="1" sz="1400" u="none" cap="none" strike="noStrike">
                        <a:latin typeface="Calibri"/>
                        <a:ea typeface="Calibri"/>
                        <a:cs typeface="Calibri"/>
                        <a:sym typeface="Calibri"/>
                      </a:endParaRPr>
                    </a:p>
                  </a:txBody>
                  <a:tcPr marT="91425" marB="91425" marR="91425" marL="91425">
                    <a:solidFill>
                      <a:srgbClr val="7F7F7F"/>
                    </a:solidFill>
                  </a:tcPr>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200"/>
                        <a:buFont typeface="Montserrat"/>
                        <a:buNone/>
                      </a:pPr>
                      <a:r>
                        <a:rPr b="1" lang="es-MX" sz="1200" u="none" cap="none" strike="noStrike">
                          <a:latin typeface="Montserrat"/>
                          <a:ea typeface="Montserrat"/>
                          <a:cs typeface="Montserrat"/>
                          <a:sym typeface="Montserrat"/>
                        </a:rPr>
                        <a:t>COPALILLO</a:t>
                      </a:r>
                      <a:endParaRPr b="1" sz="1200" u="none" cap="none" strike="noStrike">
                        <a:latin typeface="Montserrat"/>
                        <a:ea typeface="Montserrat"/>
                        <a:cs typeface="Montserrat"/>
                        <a:sym typeface="Montserrat"/>
                      </a:endParaRPr>
                    </a:p>
                  </a:txBody>
                  <a:tcPr marT="91425" marB="91425" marR="91425" marL="91425"/>
                </a:tc>
                <a:tc vMerge="1"/>
                <a:tc vMerge="1"/>
                <a:tc vMerge="1"/>
                <a:tc>
                  <a:txBody>
                    <a:bodyPr/>
                    <a:lstStyle/>
                    <a:p>
                      <a:pPr indent="0" lvl="0" marL="0" marR="0" rtl="0" algn="l">
                        <a:lnSpc>
                          <a:spcPct val="115000"/>
                        </a:lnSpc>
                        <a:spcBef>
                          <a:spcPts val="0"/>
                        </a:spcBef>
                        <a:spcAft>
                          <a:spcPts val="0"/>
                        </a:spcAft>
                        <a:buClr>
                          <a:schemeClr val="dk1"/>
                        </a:buClr>
                        <a:buSzPts val="1200"/>
                        <a:buFont typeface="Montserrat"/>
                        <a:buNone/>
                      </a:pPr>
                      <a:r>
                        <a:rPr b="1" lang="es-MX" sz="1200" u="none" cap="none" strike="noStrike">
                          <a:latin typeface="Montserrat"/>
                          <a:ea typeface="Montserrat"/>
                          <a:cs typeface="Montserrat"/>
                          <a:sym typeface="Montserrat"/>
                        </a:rPr>
                        <a:t>TELOLOAPAN</a:t>
                      </a:r>
                      <a:endParaRPr b="1" sz="1200" u="none" cap="none" strike="noStrike">
                        <a:latin typeface="Montserrat"/>
                        <a:ea typeface="Montserrat"/>
                        <a:cs typeface="Montserrat"/>
                        <a:sym typeface="Montserrat"/>
                      </a:endParaRPr>
                    </a:p>
                  </a:txBody>
                  <a:tcPr marT="91425" marB="91425" marR="91425" marL="91425"/>
                </a:tc>
              </a:tr>
              <a:tr h="819150">
                <a:tc>
                  <a:txBody>
                    <a:bodyPr/>
                    <a:lstStyle/>
                    <a:p>
                      <a:pPr indent="0" lvl="0" marL="0" marR="0" rtl="0" algn="l">
                        <a:lnSpc>
                          <a:spcPct val="115000"/>
                        </a:lnSpc>
                        <a:spcBef>
                          <a:spcPts val="0"/>
                        </a:spcBef>
                        <a:spcAft>
                          <a:spcPts val="0"/>
                        </a:spcAft>
                        <a:buClr>
                          <a:schemeClr val="dk1"/>
                        </a:buClr>
                        <a:buSzPts val="1400"/>
                        <a:buFont typeface="Calibri"/>
                        <a:buNone/>
                      </a:pPr>
                      <a:r>
                        <a:rPr b="1" lang="es-MX" sz="1400" u="none" cap="none" strike="noStrike">
                          <a:latin typeface="Calibri"/>
                          <a:ea typeface="Calibri"/>
                          <a:cs typeface="Calibri"/>
                          <a:sym typeface="Calibri"/>
                        </a:rPr>
                        <a:t>localidad</a:t>
                      </a:r>
                      <a:endParaRPr b="1" sz="1400" u="none" cap="none" strike="noStrike">
                        <a:latin typeface="Calibri"/>
                        <a:ea typeface="Calibri"/>
                        <a:cs typeface="Calibri"/>
                        <a:sym typeface="Calibri"/>
                      </a:endParaRPr>
                    </a:p>
                  </a:txBody>
                  <a:tcPr marT="91425" marB="91425" marR="91425" marL="91425">
                    <a:solidFill>
                      <a:srgbClr val="A5A5A5"/>
                    </a:solidFill>
                  </a:tcPr>
                </a:tc>
                <a:tc>
                  <a:txBody>
                    <a:bodyPr/>
                    <a:lstStyle/>
                    <a:p>
                      <a:pPr indent="0" lvl="0" marL="0" marR="0" rtl="0" algn="l">
                        <a:lnSpc>
                          <a:spcPct val="115000"/>
                        </a:lnSpc>
                        <a:spcBef>
                          <a:spcPts val="0"/>
                        </a:spcBef>
                        <a:spcAft>
                          <a:spcPts val="0"/>
                        </a:spcAft>
                        <a:buClr>
                          <a:schemeClr val="dk1"/>
                        </a:buClr>
                        <a:buSzPts val="1200"/>
                        <a:buFont typeface="Montserrat"/>
                        <a:buNone/>
                      </a:pPr>
                      <a:r>
                        <a:rPr lang="es-MX" sz="1200" u="none" cap="none" strike="noStrike">
                          <a:latin typeface="Montserrat"/>
                          <a:ea typeface="Montserrat"/>
                          <a:cs typeface="Montserrat"/>
                          <a:sym typeface="Montserrat"/>
                        </a:rPr>
                        <a:t>locality: KM. 55 IGUALA-TELOLOAPAN&amp;GUERRERO</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vMerge="1"/>
                <a:tc vMerge="1"/>
                <a:tc vMerge="1"/>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r>
              <a:tr h="396200">
                <a:tc>
                  <a:txBody>
                    <a:bodyPr/>
                    <a:lstStyle/>
                    <a:p>
                      <a:pPr indent="0" lvl="0" marL="0" marR="0" rtl="0" algn="l">
                        <a:lnSpc>
                          <a:spcPct val="115000"/>
                        </a:lnSpc>
                        <a:spcBef>
                          <a:spcPts val="0"/>
                        </a:spcBef>
                        <a:spcAft>
                          <a:spcPts val="0"/>
                        </a:spcAft>
                        <a:buClr>
                          <a:schemeClr val="dk1"/>
                        </a:buClr>
                        <a:buSzPts val="1400"/>
                        <a:buFont typeface="Calibri"/>
                        <a:buNone/>
                      </a:pPr>
                      <a:r>
                        <a:rPr b="1" lang="es-MX" sz="1400" u="none" cap="none" strike="noStrike">
                          <a:latin typeface="Calibri"/>
                          <a:ea typeface="Calibri"/>
                          <a:cs typeface="Calibri"/>
                          <a:sym typeface="Calibri"/>
                        </a:rPr>
                        <a:t>latitud</a:t>
                      </a:r>
                      <a:endParaRPr b="1" sz="1400" u="none" cap="none" strike="noStrike">
                        <a:latin typeface="Calibri"/>
                        <a:ea typeface="Calibri"/>
                        <a:cs typeface="Calibri"/>
                        <a:sym typeface="Calibri"/>
                      </a:endParaRPr>
                    </a:p>
                  </a:txBody>
                  <a:tcPr marT="91425" marB="91425" marR="91425" marL="91425">
                    <a:solidFill>
                      <a:srgbClr val="BFBFBF"/>
                    </a:solidFill>
                  </a:tcPr>
                </a:tc>
                <a:tc>
                  <a:txBody>
                    <a:bodyPr/>
                    <a:lstStyle/>
                    <a:p>
                      <a:pPr indent="0" lvl="0" marL="0" marR="0" rtl="0" algn="l">
                        <a:lnSpc>
                          <a:spcPct val="115000"/>
                        </a:lnSpc>
                        <a:spcBef>
                          <a:spcPts val="0"/>
                        </a:spcBef>
                        <a:spcAft>
                          <a:spcPts val="0"/>
                        </a:spcAft>
                        <a:buClr>
                          <a:schemeClr val="dk1"/>
                        </a:buClr>
                        <a:buSzPts val="1200"/>
                        <a:buFont typeface="Montserrat"/>
                        <a:buNone/>
                      </a:pPr>
                      <a:r>
                        <a:rPr b="1" lang="es-MX" sz="1200" u="none" cap="none" strike="noStrike">
                          <a:latin typeface="Montserrat"/>
                          <a:ea typeface="Montserrat"/>
                          <a:cs typeface="Montserrat"/>
                          <a:sym typeface="Montserrat"/>
                        </a:rPr>
                        <a:t>18.0</a:t>
                      </a:r>
                      <a:endParaRPr b="1"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vMerge="1"/>
                <a:tc vMerge="1"/>
                <a:tc>
                  <a:txBody>
                    <a:bodyPr/>
                    <a:lstStyle/>
                    <a:p>
                      <a:pPr indent="0" lvl="0" marL="0" marR="0" rtl="0" algn="l">
                        <a:lnSpc>
                          <a:spcPct val="115000"/>
                        </a:lnSpc>
                        <a:spcBef>
                          <a:spcPts val="0"/>
                        </a:spcBef>
                        <a:spcAft>
                          <a:spcPts val="0"/>
                        </a:spcAft>
                        <a:buClr>
                          <a:schemeClr val="dk1"/>
                        </a:buClr>
                        <a:buSzPts val="1200"/>
                        <a:buFont typeface="Montserrat"/>
                        <a:buNone/>
                      </a:pPr>
                      <a:r>
                        <a:rPr b="1" lang="es-MX" sz="1200" u="none" cap="none" strike="noStrike">
                          <a:latin typeface="Montserrat"/>
                          <a:ea typeface="Montserrat"/>
                          <a:cs typeface="Montserrat"/>
                          <a:sym typeface="Montserrat"/>
                        </a:rPr>
                        <a:t>18.3481</a:t>
                      </a:r>
                      <a:endParaRPr b="1"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r>
              <a:tr h="396200">
                <a:tc>
                  <a:txBody>
                    <a:bodyPr/>
                    <a:lstStyle/>
                    <a:p>
                      <a:pPr indent="0" lvl="0" marL="0" marR="0" rtl="0" algn="l">
                        <a:lnSpc>
                          <a:spcPct val="115000"/>
                        </a:lnSpc>
                        <a:spcBef>
                          <a:spcPts val="0"/>
                        </a:spcBef>
                        <a:spcAft>
                          <a:spcPts val="0"/>
                        </a:spcAft>
                        <a:buClr>
                          <a:schemeClr val="dk1"/>
                        </a:buClr>
                        <a:buSzPts val="1400"/>
                        <a:buFont typeface="Calibri"/>
                        <a:buNone/>
                      </a:pPr>
                      <a:r>
                        <a:rPr b="1" lang="es-MX" sz="1400" u="none" cap="none" strike="noStrike">
                          <a:latin typeface="Calibri"/>
                          <a:ea typeface="Calibri"/>
                          <a:cs typeface="Calibri"/>
                          <a:sym typeface="Calibri"/>
                        </a:rPr>
                        <a:t>longitud</a:t>
                      </a:r>
                      <a:endParaRPr b="1" sz="1400" u="none" cap="none" strike="noStrike">
                        <a:latin typeface="Calibri"/>
                        <a:ea typeface="Calibri"/>
                        <a:cs typeface="Calibri"/>
                        <a:sym typeface="Calibri"/>
                      </a:endParaRPr>
                    </a:p>
                  </a:txBody>
                  <a:tcPr marT="91425" marB="91425" marR="91425" marL="91425">
                    <a:solidFill>
                      <a:srgbClr val="D8D8D8"/>
                    </a:solidFill>
                  </a:tcPr>
                </a:tc>
                <a:tc>
                  <a:txBody>
                    <a:bodyPr/>
                    <a:lstStyle/>
                    <a:p>
                      <a:pPr indent="0" lvl="0" marL="0" marR="0" rtl="0" algn="l">
                        <a:lnSpc>
                          <a:spcPct val="115000"/>
                        </a:lnSpc>
                        <a:spcBef>
                          <a:spcPts val="0"/>
                        </a:spcBef>
                        <a:spcAft>
                          <a:spcPts val="0"/>
                        </a:spcAft>
                        <a:buClr>
                          <a:schemeClr val="dk1"/>
                        </a:buClr>
                        <a:buSzPts val="1200"/>
                        <a:buFont typeface="Montserrat"/>
                        <a:buNone/>
                      </a:pPr>
                      <a:r>
                        <a:rPr b="1" lang="es-MX" sz="1200" u="none" cap="none" strike="noStrike">
                          <a:latin typeface="Montserrat"/>
                          <a:ea typeface="Montserrat"/>
                          <a:cs typeface="Montserrat"/>
                          <a:sym typeface="Montserrat"/>
                        </a:rPr>
                        <a:t>-99.0</a:t>
                      </a:r>
                      <a:endParaRPr b="1"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vMerge="1"/>
                <a:tc vMerge="1"/>
                <a:tc>
                  <a:txBody>
                    <a:bodyPr/>
                    <a:lstStyle/>
                    <a:p>
                      <a:pPr indent="0" lvl="0" marL="0" marR="0" rtl="0" algn="l">
                        <a:lnSpc>
                          <a:spcPct val="115000"/>
                        </a:lnSpc>
                        <a:spcBef>
                          <a:spcPts val="0"/>
                        </a:spcBef>
                        <a:spcAft>
                          <a:spcPts val="0"/>
                        </a:spcAft>
                        <a:buClr>
                          <a:schemeClr val="dk1"/>
                        </a:buClr>
                        <a:buSzPts val="1200"/>
                        <a:buFont typeface="Montserrat"/>
                        <a:buNone/>
                      </a:pPr>
                      <a:r>
                        <a:rPr b="1" lang="es-MX" sz="1200" u="none" cap="none" strike="noStrike">
                          <a:latin typeface="Montserrat"/>
                          <a:ea typeface="Montserrat"/>
                          <a:cs typeface="Montserrat"/>
                          <a:sym typeface="Montserrat"/>
                        </a:rPr>
                        <a:t>-99.8149</a:t>
                      </a:r>
                      <a:endParaRPr b="1"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r>
              <a:tr h="361950">
                <a:tc>
                  <a:txBody>
                    <a:bodyPr/>
                    <a:lstStyle/>
                    <a:p>
                      <a:pPr indent="0" lvl="0" marL="0" marR="0" rtl="0" algn="l">
                        <a:lnSpc>
                          <a:spcPct val="115000"/>
                        </a:lnSpc>
                        <a:spcBef>
                          <a:spcPts val="0"/>
                        </a:spcBef>
                        <a:spcAft>
                          <a:spcPts val="0"/>
                        </a:spcAft>
                        <a:buClr>
                          <a:schemeClr val="dk1"/>
                        </a:buClr>
                        <a:buSzPts val="1200"/>
                        <a:buFont typeface="Montserrat"/>
                        <a:buNone/>
                      </a:pPr>
                      <a:r>
                        <a:rPr b="1" lang="es-MX" sz="1200" u="none" cap="none" strike="noStrike">
                          <a:latin typeface="Montserrat"/>
                          <a:ea typeface="Montserrat"/>
                          <a:cs typeface="Montserrat"/>
                          <a:sym typeface="Montserrat"/>
                        </a:rPr>
                        <a:t>Incertidumbre (m)</a:t>
                      </a:r>
                      <a:endParaRPr b="1"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200"/>
                        <a:buFont typeface="Montserrat"/>
                        <a:buNone/>
                      </a:pPr>
                      <a:r>
                        <a:rPr lang="es-MX" sz="1200" u="none" cap="none" strike="noStrike">
                          <a:latin typeface="Montserrat"/>
                          <a:ea typeface="Montserrat"/>
                          <a:cs typeface="Montserrat"/>
                          <a:sym typeface="Montserrat"/>
                        </a:rPr>
                        <a:t>500</a:t>
                      </a:r>
                      <a:endParaRPr sz="1200" u="none" cap="none" strike="noStrike">
                        <a:latin typeface="Montserrat"/>
                        <a:ea typeface="Montserrat"/>
                        <a:cs typeface="Montserrat"/>
                        <a:sym typeface="Montserrat"/>
                      </a:endParaRPr>
                    </a:p>
                  </a:txBody>
                  <a:tcPr marT="91425" marB="91425" marR="91425" marL="91425"/>
                </a:tc>
                <a:tc>
                  <a:txBody>
                    <a:bodyPr/>
                    <a:lstStyle/>
                    <a:p>
                      <a:pPr indent="0" lvl="0" marL="0" marR="0" rtl="0" algn="l">
                        <a:spcBef>
                          <a:spcPts val="0"/>
                        </a:spcBef>
                        <a:spcAft>
                          <a:spcPts val="0"/>
                        </a:spcAft>
                        <a:buClr>
                          <a:schemeClr val="dk1"/>
                        </a:buClr>
                        <a:buSzPts val="1200"/>
                        <a:buFont typeface="Calibri"/>
                        <a:buNone/>
                      </a:pPr>
                      <a:r>
                        <a:t/>
                      </a:r>
                      <a:endParaRPr sz="1200" u="none" cap="none" strike="noStrike">
                        <a:latin typeface="Montserrat"/>
                        <a:ea typeface="Montserrat"/>
                        <a:cs typeface="Montserrat"/>
                        <a:sym typeface="Montserrat"/>
                      </a:endParaRPr>
                    </a:p>
                  </a:txBody>
                  <a:tcPr marT="91425" marB="91425" marR="91425" marL="91425"/>
                </a:tc>
              </a:tr>
            </a:tbl>
          </a:graphicData>
        </a:graphic>
      </p:graphicFrame>
      <p:sp>
        <p:nvSpPr>
          <p:cNvPr id="393" name="Google Shape;393;p27"/>
          <p:cNvSpPr txBox="1"/>
          <p:nvPr/>
        </p:nvSpPr>
        <p:spPr>
          <a:xfrm>
            <a:off x="293893" y="5598309"/>
            <a:ext cx="10763100" cy="68015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400"/>
              <a:buFont typeface="Montserrat"/>
              <a:buNone/>
            </a:pPr>
            <a:r>
              <a:rPr lang="es-MX" sz="1400">
                <a:solidFill>
                  <a:schemeClr val="dk1"/>
                </a:solidFill>
                <a:latin typeface="Montserrat"/>
                <a:ea typeface="Montserrat"/>
                <a:cs typeface="Montserrat"/>
                <a:sym typeface="Montserrat"/>
              </a:rPr>
              <a:t>La coordenada se corrigió, georreferenciando en el km 55 del trayecto Iguala-Teloloapan.</a:t>
            </a:r>
            <a:endParaRPr sz="14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400"/>
              <a:buFont typeface="Montserrat"/>
              <a:buNone/>
            </a:pPr>
            <a:r>
              <a:rPr lang="es-MX" sz="1400">
                <a:solidFill>
                  <a:schemeClr val="dk1"/>
                </a:solidFill>
                <a:latin typeface="Montserrat"/>
                <a:ea typeface="Montserrat"/>
                <a:cs typeface="Montserrat"/>
                <a:sym typeface="Montserrat"/>
              </a:rPr>
              <a:t>La diferencia entre la coordenada original y la corregida es de 94 km</a:t>
            </a:r>
            <a:endParaRPr sz="1400">
              <a:solidFill>
                <a:schemeClr val="dk1"/>
              </a:solidFill>
              <a:latin typeface="Montserrat"/>
              <a:ea typeface="Montserrat"/>
              <a:cs typeface="Montserrat"/>
              <a:sym typeface="Montserrat"/>
            </a:endParaRPr>
          </a:p>
        </p:txBody>
      </p:sp>
      <p:sp>
        <p:nvSpPr>
          <p:cNvPr id="394" name="Google Shape;394;p27"/>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Validación de información geográfica</a:t>
            </a:r>
            <a:endParaRPr/>
          </a:p>
        </p:txBody>
      </p:sp>
      <p:pic>
        <p:nvPicPr>
          <p:cNvPr id="395" name="Google Shape;395;p2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graphicFrame>
        <p:nvGraphicFramePr>
          <p:cNvPr id="401" name="Google Shape;401;p29"/>
          <p:cNvGraphicFramePr/>
          <p:nvPr/>
        </p:nvGraphicFramePr>
        <p:xfrm>
          <a:off x="0" y="1352721"/>
          <a:ext cx="3000000" cy="3000000"/>
        </p:xfrm>
        <a:graphic>
          <a:graphicData uri="http://schemas.openxmlformats.org/drawingml/2006/table">
            <a:tbl>
              <a:tblPr>
                <a:noFill/>
                <a:tableStyleId>{89ABE16D-37FC-4EB6-810F-F6EBF5BF2AD9}</a:tableStyleId>
              </a:tblPr>
              <a:tblGrid>
                <a:gridCol w="5711225"/>
              </a:tblGrid>
              <a:tr h="4983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rgbClr val="D8D8D8"/>
                          </a:solidFill>
                          <a:latin typeface="Montserrat"/>
                          <a:ea typeface="Montserrat"/>
                          <a:cs typeface="Montserrat"/>
                          <a:sym typeface="Montserrat"/>
                        </a:rPr>
                        <a:t>Estructura destino</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60066"/>
                    </a:solidFill>
                  </a:tcPr>
                </a:tc>
              </a:tr>
              <a:tr h="4983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rgbClr val="D8D8D8"/>
                          </a:solidFill>
                          <a:latin typeface="Montserrat"/>
                          <a:ea typeface="Montserrat"/>
                          <a:cs typeface="Montserrat"/>
                          <a:sym typeface="Montserrat"/>
                        </a:rPr>
                        <a:t>Carga a la base de datos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A008A"/>
                    </a:solidFill>
                  </a:tcPr>
                </a:tc>
              </a:tr>
              <a:tr h="8970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rgbClr val="D8D8D8"/>
                          </a:solidFill>
                          <a:latin typeface="Montserrat"/>
                          <a:ea typeface="Montserrat"/>
                          <a:cs typeface="Montserrat"/>
                          <a:sym typeface="Montserrat"/>
                        </a:rPr>
                        <a:t>Integrar marcas que resulten de las validaciones y revisiones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000B0"/>
                    </a:solidFill>
                  </a:tcPr>
                </a:tc>
              </a:tr>
              <a:tr h="1689950">
                <a:tc>
                  <a:txBody>
                    <a:bodyPr/>
                    <a:lstStyle/>
                    <a:p>
                      <a:pPr indent="0" lvl="0" marL="122088" marR="0" rtl="0" algn="l">
                        <a:lnSpc>
                          <a:spcPct val="90000"/>
                        </a:lnSpc>
                        <a:spcBef>
                          <a:spcPts val="0"/>
                        </a:spcBef>
                        <a:spcAft>
                          <a:spcPts val="0"/>
                        </a:spcAft>
                        <a:buClr>
                          <a:schemeClr val="dk1"/>
                        </a:buClr>
                        <a:buSzPts val="1368"/>
                        <a:buFont typeface="Montserrat"/>
                        <a:buNone/>
                      </a:pPr>
                      <a:r>
                        <a:rPr b="0" lang="es-MX" sz="2000" u="none" cap="none" strike="noStrike">
                          <a:solidFill>
                            <a:schemeClr val="dk1"/>
                          </a:solidFill>
                          <a:latin typeface="Montserrat"/>
                          <a:ea typeface="Montserrat"/>
                          <a:cs typeface="Montserrat"/>
                          <a:sym typeface="Montserrat"/>
                        </a:rPr>
                        <a:t>Metadatos</a:t>
                      </a:r>
                      <a:endParaRPr/>
                    </a:p>
                    <a:p>
                      <a:pPr indent="-317966" lvl="0" marL="914400" marR="0" rtl="0" algn="l">
                        <a:lnSpc>
                          <a:spcPct val="90000"/>
                        </a:lnSpc>
                        <a:spcBef>
                          <a:spcPts val="1000"/>
                        </a:spcBef>
                        <a:spcAft>
                          <a:spcPts val="0"/>
                        </a:spcAft>
                        <a:buClr>
                          <a:schemeClr val="dk1"/>
                        </a:buClr>
                        <a:buSzPts val="1368"/>
                        <a:buFont typeface="Montserrat"/>
                        <a:buChar char="•"/>
                      </a:pPr>
                      <a:r>
                        <a:rPr b="0" lang="es-MX" sz="2000" u="none" cap="none" strike="noStrike">
                          <a:solidFill>
                            <a:schemeClr val="dk1"/>
                          </a:solidFill>
                          <a:latin typeface="Montserrat"/>
                          <a:ea typeface="Montserrat"/>
                          <a:cs typeface="Montserrat"/>
                          <a:sym typeface="Montserrat"/>
                        </a:rPr>
                        <a:t>descripción del contenido</a:t>
                      </a:r>
                      <a:endParaRPr/>
                    </a:p>
                    <a:p>
                      <a:pPr indent="-317966" lvl="0" marL="914400" marR="0" rtl="0" algn="l">
                        <a:lnSpc>
                          <a:spcPct val="90000"/>
                        </a:lnSpc>
                        <a:spcBef>
                          <a:spcPts val="0"/>
                        </a:spcBef>
                        <a:spcAft>
                          <a:spcPts val="0"/>
                        </a:spcAft>
                        <a:buClr>
                          <a:schemeClr val="dk1"/>
                        </a:buClr>
                        <a:buSzPts val="1368"/>
                        <a:buFont typeface="Montserrat"/>
                        <a:buChar char="•"/>
                      </a:pPr>
                      <a:r>
                        <a:rPr b="0" lang="es-MX" sz="2000" u="none" cap="none" strike="noStrike">
                          <a:solidFill>
                            <a:schemeClr val="dk1"/>
                          </a:solidFill>
                          <a:latin typeface="Montserrat"/>
                          <a:ea typeface="Montserrat"/>
                          <a:cs typeface="Montserrat"/>
                          <a:sym typeface="Montserrat"/>
                        </a:rPr>
                        <a:t>formato</a:t>
                      </a:r>
                      <a:endParaRPr/>
                    </a:p>
                    <a:p>
                      <a:pPr indent="-317966" lvl="0" marL="914400" marR="0" rtl="0" algn="l">
                        <a:lnSpc>
                          <a:spcPct val="90000"/>
                        </a:lnSpc>
                        <a:spcBef>
                          <a:spcPts val="0"/>
                        </a:spcBef>
                        <a:spcAft>
                          <a:spcPts val="0"/>
                        </a:spcAft>
                        <a:buClr>
                          <a:schemeClr val="dk1"/>
                        </a:buClr>
                        <a:buSzPts val="1368"/>
                        <a:buFont typeface="Montserrat"/>
                        <a:buChar char="•"/>
                      </a:pPr>
                      <a:r>
                        <a:rPr b="0" lang="es-MX" sz="2000" u="none" cap="none" strike="noStrike">
                          <a:solidFill>
                            <a:schemeClr val="dk1"/>
                          </a:solidFill>
                          <a:latin typeface="Montserrat"/>
                          <a:ea typeface="Montserrat"/>
                          <a:cs typeface="Montserrat"/>
                          <a:sym typeface="Montserrat"/>
                        </a:rPr>
                        <a:t>versión</a:t>
                      </a:r>
                      <a:endParaRPr/>
                    </a:p>
                    <a:p>
                      <a:pPr indent="-317968" lvl="0" marL="914400" marR="0" rtl="0" algn="l">
                        <a:lnSpc>
                          <a:spcPct val="90000"/>
                        </a:lnSpc>
                        <a:spcBef>
                          <a:spcPts val="0"/>
                        </a:spcBef>
                        <a:spcAft>
                          <a:spcPts val="0"/>
                        </a:spcAft>
                        <a:buClr>
                          <a:schemeClr val="dk1"/>
                        </a:buClr>
                        <a:buSzPts val="1368"/>
                        <a:buFont typeface="Montserrat"/>
                        <a:buChar char="•"/>
                      </a:pPr>
                      <a:r>
                        <a:rPr b="0" lang="es-MX" sz="2000" u="none" cap="none" strike="noStrike">
                          <a:solidFill>
                            <a:schemeClr val="dk1"/>
                          </a:solidFill>
                          <a:latin typeface="Montserrat"/>
                          <a:ea typeface="Montserrat"/>
                          <a:cs typeface="Montserrat"/>
                          <a:sym typeface="Montserrat"/>
                        </a:rPr>
                        <a:t>forma de citar</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FF"/>
                    </a:solidFill>
                  </a:tcPr>
                </a:tc>
              </a:tr>
              <a:tr h="817350">
                <a:tc>
                  <a:txBody>
                    <a:bodyPr/>
                    <a:lstStyle/>
                    <a:p>
                      <a:pPr indent="0" lvl="0" marL="122088" marR="0" rtl="0" algn="l">
                        <a:lnSpc>
                          <a:spcPct val="90000"/>
                        </a:lnSpc>
                        <a:spcBef>
                          <a:spcPts val="0"/>
                        </a:spcBef>
                        <a:spcAft>
                          <a:spcPts val="0"/>
                        </a:spcAft>
                        <a:buClr>
                          <a:schemeClr val="dk1"/>
                        </a:buClr>
                        <a:buSzPts val="1368"/>
                        <a:buFont typeface="Montserrat"/>
                        <a:buNone/>
                      </a:pPr>
                      <a:r>
                        <a:rPr b="0" lang="es-MX" sz="2000" u="none" cap="none" strike="noStrike">
                          <a:solidFill>
                            <a:schemeClr val="dk1"/>
                          </a:solidFill>
                          <a:latin typeface="Montserrat"/>
                          <a:ea typeface="Montserrat"/>
                          <a:cs typeface="Montserrat"/>
                          <a:sym typeface="Montserrat"/>
                        </a:rPr>
                        <a:t>Derechos de uso</a:t>
                      </a:r>
                      <a:endParaRPr/>
                    </a:p>
                    <a:p>
                      <a:pPr indent="-335112" lvl="1" marL="914400" marR="0" rtl="0" algn="l">
                        <a:lnSpc>
                          <a:spcPct val="90000"/>
                        </a:lnSpc>
                        <a:spcBef>
                          <a:spcPts val="0"/>
                        </a:spcBef>
                        <a:spcAft>
                          <a:spcPts val="0"/>
                        </a:spcAft>
                        <a:buClr>
                          <a:schemeClr val="dk1"/>
                        </a:buClr>
                        <a:buSzPts val="1566"/>
                        <a:buFont typeface="Montserrat"/>
                        <a:buChar char="•"/>
                      </a:pPr>
                      <a:r>
                        <a:rPr b="0" lang="es-MX" sz="2000" u="none" cap="none" strike="noStrike">
                          <a:solidFill>
                            <a:schemeClr val="dk1"/>
                          </a:solidFill>
                          <a:latin typeface="Montserrat"/>
                          <a:ea typeface="Montserrat"/>
                          <a:cs typeface="Montserrat"/>
                          <a:sym typeface="Montserrat"/>
                        </a:rPr>
                        <a:t>respetar las licencias de los datos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CCFF"/>
                    </a:solidFill>
                  </a:tcPr>
                </a:tc>
              </a:tr>
            </a:tbl>
          </a:graphicData>
        </a:graphic>
      </p:graphicFrame>
      <p:sp>
        <p:nvSpPr>
          <p:cNvPr id="402" name="Google Shape;402;p29"/>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Integración</a:t>
            </a:r>
            <a:endParaRPr/>
          </a:p>
        </p:txBody>
      </p:sp>
      <p:grpSp>
        <p:nvGrpSpPr>
          <p:cNvPr id="403" name="Google Shape;403;p29"/>
          <p:cNvGrpSpPr/>
          <p:nvPr/>
        </p:nvGrpSpPr>
        <p:grpSpPr>
          <a:xfrm>
            <a:off x="5286195" y="3276415"/>
            <a:ext cx="6781218" cy="2582592"/>
            <a:chOff x="5198120" y="2965056"/>
            <a:chExt cx="6993880" cy="2724530"/>
          </a:xfrm>
        </p:grpSpPr>
        <p:pic>
          <p:nvPicPr>
            <p:cNvPr id="404" name="Google Shape;404;p29"/>
            <p:cNvPicPr preferRelativeResize="0"/>
            <p:nvPr/>
          </p:nvPicPr>
          <p:blipFill rotWithShape="1">
            <a:blip r:embed="rId3">
              <a:alphaModFix/>
            </a:blip>
            <a:srcRect b="0" l="0" r="0" t="0"/>
            <a:stretch/>
          </p:blipFill>
          <p:spPr>
            <a:xfrm>
              <a:off x="6123728" y="2965056"/>
              <a:ext cx="6068272" cy="2724530"/>
            </a:xfrm>
            <a:prstGeom prst="rect">
              <a:avLst/>
            </a:prstGeom>
            <a:noFill/>
            <a:ln>
              <a:noFill/>
            </a:ln>
          </p:spPr>
        </p:pic>
        <p:pic>
          <p:nvPicPr>
            <p:cNvPr id="405" name="Google Shape;405;p29"/>
            <p:cNvPicPr preferRelativeResize="0"/>
            <p:nvPr/>
          </p:nvPicPr>
          <p:blipFill rotWithShape="1">
            <a:blip r:embed="rId4">
              <a:alphaModFix/>
            </a:blip>
            <a:srcRect b="0" l="0" r="0" t="0"/>
            <a:stretch/>
          </p:blipFill>
          <p:spPr>
            <a:xfrm>
              <a:off x="5198120" y="4130676"/>
              <a:ext cx="1028844" cy="1448002"/>
            </a:xfrm>
            <a:prstGeom prst="rect">
              <a:avLst/>
            </a:prstGeom>
            <a:noFill/>
            <a:ln>
              <a:noFill/>
            </a:ln>
          </p:spPr>
        </p:pic>
        <p:pic>
          <p:nvPicPr>
            <p:cNvPr id="406" name="Google Shape;406;p29"/>
            <p:cNvPicPr preferRelativeResize="0"/>
            <p:nvPr/>
          </p:nvPicPr>
          <p:blipFill rotWithShape="1">
            <a:blip r:embed="rId5">
              <a:alphaModFix/>
            </a:blip>
            <a:srcRect b="0" l="0" r="0" t="0"/>
            <a:stretch/>
          </p:blipFill>
          <p:spPr>
            <a:xfrm>
              <a:off x="5410782" y="3760372"/>
              <a:ext cx="736744" cy="396000"/>
            </a:xfrm>
            <a:prstGeom prst="rect">
              <a:avLst/>
            </a:prstGeom>
            <a:noFill/>
            <a:ln>
              <a:noFill/>
            </a:ln>
          </p:spPr>
        </p:pic>
      </p:grpSp>
      <p:pic>
        <p:nvPicPr>
          <p:cNvPr id="407" name="Google Shape;407;p29"/>
          <p:cNvPicPr preferRelativeResize="0"/>
          <p:nvPr/>
        </p:nvPicPr>
        <p:blipFill rotWithShape="1">
          <a:blip r:embed="rId6">
            <a:alphaModFix/>
          </a:blip>
          <a:srcRect b="0" l="0" r="0" t="0"/>
          <a:stretch/>
        </p:blipFill>
        <p:spPr>
          <a:xfrm>
            <a:off x="0" y="6413500"/>
            <a:ext cx="12192000" cy="444500"/>
          </a:xfrm>
          <a:prstGeom prst="rect">
            <a:avLst/>
          </a:prstGeom>
          <a:noFill/>
          <a:ln>
            <a:noFill/>
          </a:ln>
        </p:spPr>
      </p:pic>
      <p:sp>
        <p:nvSpPr>
          <p:cNvPr id="408" name="Google Shape;408;p29"/>
          <p:cNvSpPr txBox="1"/>
          <p:nvPr/>
        </p:nvSpPr>
        <p:spPr>
          <a:xfrm>
            <a:off x="8162456" y="5736496"/>
            <a:ext cx="2987325"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900">
                <a:solidFill>
                  <a:srgbClr val="7F7F7F"/>
                </a:solidFill>
                <a:latin typeface="Montserrat"/>
                <a:ea typeface="Montserrat"/>
                <a:cs typeface="Montserrat"/>
                <a:sym typeface="Montserrat"/>
              </a:rPr>
              <a:t>Imagen de Scriberia via The Turing Way – CC BY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30"/>
          <p:cNvPicPr preferRelativeResize="0"/>
          <p:nvPr/>
        </p:nvPicPr>
        <p:blipFill rotWithShape="1">
          <a:blip r:embed="rId3">
            <a:alphaModFix/>
          </a:blip>
          <a:srcRect b="0" l="0" r="0" t="0"/>
          <a:stretch/>
        </p:blipFill>
        <p:spPr>
          <a:xfrm>
            <a:off x="6617110" y="1789373"/>
            <a:ext cx="5176683" cy="3658189"/>
          </a:xfrm>
          <a:prstGeom prst="rect">
            <a:avLst/>
          </a:prstGeom>
          <a:noFill/>
          <a:ln>
            <a:noFill/>
          </a:ln>
        </p:spPr>
      </p:pic>
      <p:sp>
        <p:nvSpPr>
          <p:cNvPr id="415" name="Google Shape;415;p30"/>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1800"/>
              <a:buFont typeface="Montserrat"/>
              <a:buNone/>
            </a:pPr>
            <a:r>
              <a:rPr b="1" lang="es-MX" sz="3200">
                <a:solidFill>
                  <a:srgbClr val="3F3F3F"/>
                </a:solidFill>
                <a:latin typeface="Montserrat"/>
                <a:ea typeface="Montserrat"/>
                <a:cs typeface="Montserrat"/>
                <a:sym typeface="Montserrat"/>
              </a:rPr>
              <a:t>Publicación</a:t>
            </a:r>
            <a:endParaRPr/>
          </a:p>
        </p:txBody>
      </p:sp>
      <p:sp>
        <p:nvSpPr>
          <p:cNvPr id="416" name="Google Shape;416;p30"/>
          <p:cNvSpPr txBox="1"/>
          <p:nvPr/>
        </p:nvSpPr>
        <p:spPr>
          <a:xfrm>
            <a:off x="8663901" y="5447562"/>
            <a:ext cx="2987325"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900">
                <a:solidFill>
                  <a:srgbClr val="7F7F7F"/>
                </a:solidFill>
                <a:latin typeface="Montserrat"/>
                <a:ea typeface="Montserrat"/>
                <a:cs typeface="Montserrat"/>
                <a:sym typeface="Montserrat"/>
              </a:rPr>
              <a:t>Imagen de Scriberia via The Turing Way – CC BY</a:t>
            </a:r>
            <a:endParaRPr/>
          </a:p>
        </p:txBody>
      </p:sp>
      <p:pic>
        <p:nvPicPr>
          <p:cNvPr id="417" name="Google Shape;417;p30"/>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graphicFrame>
        <p:nvGraphicFramePr>
          <p:cNvPr id="418" name="Google Shape;418;p30"/>
          <p:cNvGraphicFramePr/>
          <p:nvPr/>
        </p:nvGraphicFramePr>
        <p:xfrm>
          <a:off x="0" y="1165837"/>
          <a:ext cx="3000000" cy="3000000"/>
        </p:xfrm>
        <a:graphic>
          <a:graphicData uri="http://schemas.openxmlformats.org/drawingml/2006/table">
            <a:tbl>
              <a:tblPr>
                <a:noFill/>
                <a:tableStyleId>{89ABE16D-37FC-4EB6-810F-F6EBF5BF2AD9}</a:tableStyleId>
              </a:tblPr>
              <a:tblGrid>
                <a:gridCol w="5652850"/>
              </a:tblGrid>
              <a:tr h="3807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chemeClr val="lt1"/>
                          </a:solidFill>
                          <a:latin typeface="Montserrat"/>
                          <a:ea typeface="Montserrat"/>
                          <a:cs typeface="Montserrat"/>
                          <a:sym typeface="Montserrat"/>
                        </a:rPr>
                        <a:t>Objetivos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85623"/>
                    </a:solidFill>
                  </a:tcPr>
                </a:tc>
              </a:tr>
              <a:tr h="4754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chemeClr val="dk1"/>
                          </a:solidFill>
                          <a:latin typeface="Montserrat"/>
                          <a:ea typeface="Montserrat"/>
                          <a:cs typeface="Montserrat"/>
                          <a:sym typeface="Montserrat"/>
                        </a:rPr>
                        <a:t>A quién va dirigida</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48135"/>
                    </a:solidFill>
                  </a:tcPr>
                </a:tc>
              </a:tr>
              <a:tr h="852350">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chemeClr val="dk1"/>
                          </a:solidFill>
                          <a:latin typeface="Montserrat"/>
                          <a:ea typeface="Montserrat"/>
                          <a:cs typeface="Montserrat"/>
                          <a:sym typeface="Montserrat"/>
                        </a:rPr>
                        <a:t>Qué se publicará (listas de especies, registros de presencia, mapas, …)</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6"/>
                    </a:solidFill>
                  </a:tcPr>
                </a:tc>
              </a:tr>
              <a:tr h="500850">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chemeClr val="dk1"/>
                          </a:solidFill>
                          <a:latin typeface="Montserrat"/>
                          <a:ea typeface="Montserrat"/>
                          <a:cs typeface="Montserrat"/>
                          <a:sym typeface="Montserrat"/>
                        </a:rPr>
                        <a:t>Costo (presupuesto, personal calificado)</a:t>
                      </a:r>
                      <a:endParaRPr b="0" sz="20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D050"/>
                    </a:solidFill>
                  </a:tcPr>
                </a:tc>
              </a:tr>
              <a:tr h="4832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chemeClr val="dk1"/>
                          </a:solidFill>
                          <a:latin typeface="Montserrat"/>
                          <a:ea typeface="Montserrat"/>
                          <a:cs typeface="Montserrat"/>
                          <a:sym typeface="Montserrat"/>
                        </a:rPr>
                        <a:t>Formatos de salida (texto, geográfico, ….)</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8D08C"/>
                    </a:solidFill>
                  </a:tcPr>
                </a:tc>
              </a:tr>
              <a:tr h="3807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chemeClr val="dk1"/>
                          </a:solidFill>
                          <a:latin typeface="Montserrat"/>
                          <a:ea typeface="Montserrat"/>
                          <a:cs typeface="Montserrat"/>
                          <a:sym typeface="Montserrat"/>
                        </a:rPr>
                        <a:t>Diseño (página, ficha de datos, mapa…)</a:t>
                      </a:r>
                      <a:endParaRPr b="0" sz="20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4E0B2"/>
                    </a:solidFill>
                  </a:tcPr>
                </a:tc>
              </a:tr>
              <a:tr h="9665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chemeClr val="dk1"/>
                          </a:solidFill>
                          <a:latin typeface="Montserrat"/>
                          <a:ea typeface="Montserrat"/>
                          <a:cs typeface="Montserrat"/>
                          <a:sym typeface="Montserrat"/>
                        </a:rPr>
                        <a:t>Filtros de acuerdo con el uso específico (p. ej. eliminar registros sin coordenada para publicar en geoportales)</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1EFD8"/>
                    </a:solidFill>
                  </a:tcPr>
                </a:tc>
              </a:tr>
              <a:tr h="6736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solidFill>
                            <a:schemeClr val="dk1"/>
                          </a:solidFill>
                          <a:latin typeface="Montserrat"/>
                          <a:ea typeface="Montserrat"/>
                          <a:cs typeface="Montserrat"/>
                          <a:sym typeface="Montserrat"/>
                        </a:rPr>
                        <a:t>Documentación para el usuario</a:t>
                      </a:r>
                      <a:endParaRPr/>
                    </a:p>
                    <a:p>
                      <a:pPr indent="0" lvl="0" marL="0" marR="0" rtl="0" algn="l">
                        <a:lnSpc>
                          <a:spcPct val="100000"/>
                        </a:lnSpc>
                        <a:spcBef>
                          <a:spcPts val="0"/>
                        </a:spcBef>
                        <a:spcAft>
                          <a:spcPts val="0"/>
                        </a:spcAft>
                        <a:buClr>
                          <a:srgbClr val="000000"/>
                        </a:buClr>
                        <a:buSzPts val="2000"/>
                        <a:buFont typeface="Arial"/>
                        <a:buNone/>
                      </a:pPr>
                      <a:r>
                        <a:t/>
                      </a:r>
                      <a:endParaRPr b="0" sz="2000" u="none" cap="none" strike="noStrike">
                        <a:solidFill>
                          <a:schemeClr val="dk1"/>
                        </a:solidFill>
                        <a:latin typeface="Montserrat"/>
                        <a:ea typeface="Montserrat"/>
                        <a:cs typeface="Montserrat"/>
                        <a:sym typeface="Montserrat"/>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4F9F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3"/>
          <p:cNvPicPr preferRelativeResize="0"/>
          <p:nvPr/>
        </p:nvPicPr>
        <p:blipFill rotWithShape="1">
          <a:blip r:embed="rId3">
            <a:alphaModFix/>
          </a:blip>
          <a:srcRect b="0" l="0" r="0" t="0"/>
          <a:stretch/>
        </p:blipFill>
        <p:spPr>
          <a:xfrm>
            <a:off x="6339840" y="2674109"/>
            <a:ext cx="5852160" cy="3291840"/>
          </a:xfrm>
          <a:prstGeom prst="rect">
            <a:avLst/>
          </a:prstGeom>
          <a:noFill/>
          <a:ln>
            <a:noFill/>
          </a:ln>
        </p:spPr>
      </p:pic>
      <p:sp>
        <p:nvSpPr>
          <p:cNvPr id="101" name="Google Shape;101;p3"/>
          <p:cNvSpPr txBox="1"/>
          <p:nvPr>
            <p:ph idx="1" type="body"/>
          </p:nvPr>
        </p:nvSpPr>
        <p:spPr>
          <a:xfrm>
            <a:off x="741483" y="835743"/>
            <a:ext cx="10654104" cy="5130206"/>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26126"/>
              <a:buChar char="•"/>
            </a:pPr>
            <a:r>
              <a:rPr lang="es-MX">
                <a:solidFill>
                  <a:srgbClr val="7F7F7F"/>
                </a:solidFill>
                <a:latin typeface="Montserrat"/>
                <a:ea typeface="Montserrat"/>
                <a:cs typeface="Montserrat"/>
                <a:sym typeface="Montserrat"/>
              </a:rPr>
              <a:t>Repatriación</a:t>
            </a:r>
            <a:endParaRPr sz="2400">
              <a:solidFill>
                <a:srgbClr val="7F7F7F"/>
              </a:solidFill>
              <a:latin typeface="Montserrat"/>
              <a:ea typeface="Montserrat"/>
              <a:cs typeface="Montserrat"/>
              <a:sym typeface="Montserrat"/>
            </a:endParaRPr>
          </a:p>
          <a:p>
            <a:pPr indent="0" lvl="1" marL="457200" rtl="0" algn="l">
              <a:lnSpc>
                <a:spcPct val="90000"/>
              </a:lnSpc>
              <a:spcBef>
                <a:spcPts val="0"/>
              </a:spcBef>
              <a:spcAft>
                <a:spcPts val="0"/>
              </a:spcAft>
              <a:buClr>
                <a:schemeClr val="dk1"/>
              </a:buClr>
              <a:buSzPct val="126126"/>
              <a:buNone/>
            </a:pPr>
            <a:r>
              <a:t/>
            </a:r>
            <a:endParaRPr>
              <a:solidFill>
                <a:srgbClr val="7F7F7F"/>
              </a:solidFill>
              <a:latin typeface="Montserrat"/>
              <a:ea typeface="Montserrat"/>
              <a:cs typeface="Montserrat"/>
              <a:sym typeface="Montserrat"/>
            </a:endParaRPr>
          </a:p>
          <a:p>
            <a:pPr indent="-228600" lvl="0" marL="228600" rtl="0" algn="l">
              <a:lnSpc>
                <a:spcPct val="90000"/>
              </a:lnSpc>
              <a:spcBef>
                <a:spcPts val="0"/>
              </a:spcBef>
              <a:spcAft>
                <a:spcPts val="0"/>
              </a:spcAft>
              <a:buClr>
                <a:schemeClr val="dk1"/>
              </a:buClr>
              <a:buSzPct val="108108"/>
              <a:buChar char="•"/>
            </a:pPr>
            <a:r>
              <a:rPr lang="es-MX">
                <a:solidFill>
                  <a:srgbClr val="7F7F7F"/>
                </a:solidFill>
                <a:latin typeface="Montserrat"/>
                <a:ea typeface="Montserrat"/>
                <a:cs typeface="Montserrat"/>
                <a:sym typeface="Montserrat"/>
              </a:rPr>
              <a:t>Tipos de repatriación</a:t>
            </a:r>
            <a:endParaRPr>
              <a:solidFill>
                <a:srgbClr val="7F7F7F"/>
              </a:solidFill>
              <a:latin typeface="Montserrat"/>
              <a:ea typeface="Montserrat"/>
              <a:cs typeface="Montserrat"/>
              <a:sym typeface="Montserrat"/>
            </a:endParaRPr>
          </a:p>
          <a:p>
            <a:pPr indent="-50800" lvl="0" marL="228600" rtl="0" algn="l">
              <a:lnSpc>
                <a:spcPct val="90000"/>
              </a:lnSpc>
              <a:spcBef>
                <a:spcPts val="0"/>
              </a:spcBef>
              <a:spcAft>
                <a:spcPts val="0"/>
              </a:spcAft>
              <a:buClr>
                <a:schemeClr val="dk1"/>
              </a:buClr>
              <a:buSzPct val="108108"/>
              <a:buNone/>
            </a:pPr>
            <a:r>
              <a:t/>
            </a:r>
            <a:endParaRPr>
              <a:solidFill>
                <a:srgbClr val="7F7F7F"/>
              </a:solidFill>
              <a:latin typeface="Montserrat"/>
              <a:ea typeface="Montserrat"/>
              <a:cs typeface="Montserrat"/>
              <a:sym typeface="Montserrat"/>
            </a:endParaRPr>
          </a:p>
          <a:p>
            <a:pPr indent="-228600" lvl="0" marL="228600" rtl="0" algn="l">
              <a:lnSpc>
                <a:spcPct val="90000"/>
              </a:lnSpc>
              <a:spcBef>
                <a:spcPts val="0"/>
              </a:spcBef>
              <a:spcAft>
                <a:spcPts val="0"/>
              </a:spcAft>
              <a:buClr>
                <a:schemeClr val="dk1"/>
              </a:buClr>
              <a:buSzPct val="108108"/>
              <a:buChar char="•"/>
            </a:pPr>
            <a:r>
              <a:rPr lang="es-MX">
                <a:solidFill>
                  <a:srgbClr val="7F7F7F"/>
                </a:solidFill>
                <a:latin typeface="Montserrat"/>
                <a:ea typeface="Montserrat"/>
                <a:cs typeface="Montserrat"/>
                <a:sym typeface="Montserrat"/>
              </a:rPr>
              <a:t>Estrategia </a:t>
            </a:r>
            <a:endParaRPr>
              <a:solidFill>
                <a:srgbClr val="7F7F7F"/>
              </a:solidFill>
              <a:latin typeface="Montserrat"/>
              <a:ea typeface="Montserrat"/>
              <a:cs typeface="Montserrat"/>
              <a:sym typeface="Montserrat"/>
            </a:endParaRPr>
          </a:p>
          <a:p>
            <a:pPr indent="-50800" lvl="0" marL="228600" rtl="0" algn="l">
              <a:lnSpc>
                <a:spcPct val="90000"/>
              </a:lnSpc>
              <a:spcBef>
                <a:spcPts val="1000"/>
              </a:spcBef>
              <a:spcAft>
                <a:spcPts val="0"/>
              </a:spcAft>
              <a:buClr>
                <a:schemeClr val="dk1"/>
              </a:buClr>
              <a:buSzPct val="108108"/>
              <a:buNone/>
            </a:pPr>
            <a:r>
              <a:t/>
            </a:r>
            <a:endParaRPr>
              <a:solidFill>
                <a:srgbClr val="7F7F7F"/>
              </a:solidFill>
              <a:latin typeface="Montserrat"/>
              <a:ea typeface="Montserrat"/>
              <a:cs typeface="Montserrat"/>
              <a:sym typeface="Montserrat"/>
            </a:endParaRPr>
          </a:p>
          <a:p>
            <a:pPr indent="-228600" lvl="0" marL="228600" rtl="0" algn="l">
              <a:lnSpc>
                <a:spcPct val="90000"/>
              </a:lnSpc>
              <a:spcBef>
                <a:spcPts val="1000"/>
              </a:spcBef>
              <a:spcAft>
                <a:spcPts val="0"/>
              </a:spcAft>
              <a:buClr>
                <a:schemeClr val="dk1"/>
              </a:buClr>
              <a:buSzPct val="108108"/>
              <a:buChar char="•"/>
            </a:pPr>
            <a:r>
              <a:rPr lang="es-MX">
                <a:solidFill>
                  <a:srgbClr val="7F7F7F"/>
                </a:solidFill>
                <a:latin typeface="Montserrat"/>
                <a:ea typeface="Montserrat"/>
                <a:cs typeface="Montserrat"/>
                <a:sym typeface="Montserrat"/>
              </a:rPr>
              <a:t>Datos a repatriar</a:t>
            </a:r>
            <a:endParaRPr/>
          </a:p>
          <a:p>
            <a:pPr indent="-228600" lvl="1" marL="800100" rtl="0" algn="l">
              <a:lnSpc>
                <a:spcPct val="90000"/>
              </a:lnSpc>
              <a:spcBef>
                <a:spcPts val="1000"/>
              </a:spcBef>
              <a:spcAft>
                <a:spcPts val="0"/>
              </a:spcAft>
              <a:buClr>
                <a:srgbClr val="7F7F7F"/>
              </a:buClr>
              <a:buSzPct val="59999"/>
              <a:buFont typeface="Courier New"/>
              <a:buChar char="o"/>
            </a:pPr>
            <a:r>
              <a:rPr lang="es-MX">
                <a:solidFill>
                  <a:srgbClr val="7F7F7F"/>
                </a:solidFill>
                <a:latin typeface="Montserrat"/>
                <a:ea typeface="Montserrat"/>
                <a:cs typeface="Montserrat"/>
                <a:sym typeface="Montserrat"/>
              </a:rPr>
              <a:t>análisis</a:t>
            </a:r>
            <a:endParaRPr/>
          </a:p>
          <a:p>
            <a:pPr indent="-228600" lvl="1" marL="800100" rtl="0" algn="l">
              <a:lnSpc>
                <a:spcPct val="90000"/>
              </a:lnSpc>
              <a:spcBef>
                <a:spcPts val="1000"/>
              </a:spcBef>
              <a:spcAft>
                <a:spcPts val="0"/>
              </a:spcAft>
              <a:buClr>
                <a:srgbClr val="7F7F7F"/>
              </a:buClr>
              <a:buSzPct val="59999"/>
              <a:buFont typeface="Courier New"/>
              <a:buChar char="o"/>
            </a:pPr>
            <a:r>
              <a:rPr lang="es-MX">
                <a:solidFill>
                  <a:srgbClr val="7F7F7F"/>
                </a:solidFill>
                <a:latin typeface="Montserrat"/>
                <a:ea typeface="Montserrat"/>
                <a:cs typeface="Montserrat"/>
                <a:sym typeface="Montserrat"/>
              </a:rPr>
              <a:t>descarga</a:t>
            </a:r>
            <a:endParaRPr/>
          </a:p>
          <a:p>
            <a:pPr indent="-228600" lvl="1" marL="800100" rtl="0" algn="l">
              <a:lnSpc>
                <a:spcPct val="90000"/>
              </a:lnSpc>
              <a:spcBef>
                <a:spcPts val="1000"/>
              </a:spcBef>
              <a:spcAft>
                <a:spcPts val="0"/>
              </a:spcAft>
              <a:buClr>
                <a:srgbClr val="7F7F7F"/>
              </a:buClr>
              <a:buSzPct val="59999"/>
              <a:buFont typeface="Courier New"/>
              <a:buChar char="o"/>
            </a:pPr>
            <a:r>
              <a:rPr lang="es-MX">
                <a:solidFill>
                  <a:srgbClr val="7F7F7F"/>
                </a:solidFill>
                <a:latin typeface="Montserrat"/>
                <a:ea typeface="Montserrat"/>
                <a:cs typeface="Montserrat"/>
                <a:sym typeface="Montserrat"/>
              </a:rPr>
              <a:t>limpieza</a:t>
            </a:r>
            <a:endParaRPr/>
          </a:p>
          <a:p>
            <a:pPr indent="-228600" lvl="1" marL="800100" rtl="0" algn="l">
              <a:lnSpc>
                <a:spcPct val="90000"/>
              </a:lnSpc>
              <a:spcBef>
                <a:spcPts val="1000"/>
              </a:spcBef>
              <a:spcAft>
                <a:spcPts val="0"/>
              </a:spcAft>
              <a:buClr>
                <a:srgbClr val="7F7F7F"/>
              </a:buClr>
              <a:buSzPct val="59999"/>
              <a:buFont typeface="Courier New"/>
              <a:buChar char="o"/>
            </a:pPr>
            <a:r>
              <a:rPr lang="es-MX">
                <a:solidFill>
                  <a:srgbClr val="7F7F7F"/>
                </a:solidFill>
                <a:latin typeface="Montserrat"/>
                <a:ea typeface="Montserrat"/>
                <a:cs typeface="Montserrat"/>
                <a:sym typeface="Montserrat"/>
              </a:rPr>
              <a:t>validación </a:t>
            </a:r>
            <a:endParaRPr/>
          </a:p>
          <a:p>
            <a:pPr indent="-228600" lvl="0" marL="228600" rtl="0" algn="l">
              <a:lnSpc>
                <a:spcPct val="100000"/>
              </a:lnSpc>
              <a:spcBef>
                <a:spcPts val="1600"/>
              </a:spcBef>
              <a:spcAft>
                <a:spcPts val="0"/>
              </a:spcAft>
              <a:buClr>
                <a:srgbClr val="7F7F7F"/>
              </a:buClr>
              <a:buSzPct val="108108"/>
              <a:buChar char="•"/>
            </a:pPr>
            <a:r>
              <a:rPr lang="es-MX">
                <a:solidFill>
                  <a:srgbClr val="7F7F7F"/>
                </a:solidFill>
                <a:latin typeface="Montserrat"/>
                <a:ea typeface="Montserrat"/>
                <a:cs typeface="Montserrat"/>
                <a:sym typeface="Montserrat"/>
              </a:rPr>
              <a:t>Integración</a:t>
            </a:r>
            <a:endParaRPr/>
          </a:p>
          <a:p>
            <a:pPr indent="-228600" lvl="0" marL="228600" rtl="0" algn="l">
              <a:lnSpc>
                <a:spcPct val="110000"/>
              </a:lnSpc>
              <a:spcBef>
                <a:spcPts val="1600"/>
              </a:spcBef>
              <a:spcAft>
                <a:spcPts val="0"/>
              </a:spcAft>
              <a:buClr>
                <a:srgbClr val="7F7F7F"/>
              </a:buClr>
              <a:buSzPct val="108108"/>
              <a:buChar char="•"/>
            </a:pPr>
            <a:r>
              <a:rPr lang="es-MX">
                <a:solidFill>
                  <a:srgbClr val="7F7F7F"/>
                </a:solidFill>
                <a:latin typeface="Montserrat"/>
                <a:ea typeface="Montserrat"/>
                <a:cs typeface="Montserrat"/>
                <a:sym typeface="Montserrat"/>
              </a:rPr>
              <a:t>Publicación</a:t>
            </a:r>
            <a:endParaRPr>
              <a:solidFill>
                <a:srgbClr val="7F7F7F"/>
              </a:solidFill>
              <a:latin typeface="Montserrat"/>
              <a:ea typeface="Montserrat"/>
              <a:cs typeface="Montserrat"/>
              <a:sym typeface="Montserrat"/>
            </a:endParaRPr>
          </a:p>
          <a:p>
            <a:pPr indent="-50800" lvl="0" marL="228600" rtl="0" algn="l">
              <a:lnSpc>
                <a:spcPct val="90000"/>
              </a:lnSpc>
              <a:spcBef>
                <a:spcPts val="1000"/>
              </a:spcBef>
              <a:spcAft>
                <a:spcPts val="0"/>
              </a:spcAft>
              <a:buClr>
                <a:schemeClr val="dk1"/>
              </a:buClr>
              <a:buSzPct val="108108"/>
              <a:buNone/>
            </a:pPr>
            <a:r>
              <a:t/>
            </a:r>
            <a:endParaRPr/>
          </a:p>
        </p:txBody>
      </p:sp>
      <p:sp>
        <p:nvSpPr>
          <p:cNvPr id="102" name="Google Shape;102;p3"/>
          <p:cNvSpPr txBox="1"/>
          <p:nvPr/>
        </p:nvSpPr>
        <p:spPr>
          <a:xfrm>
            <a:off x="0" y="0"/>
            <a:ext cx="12192000" cy="754743"/>
          </a:xfrm>
          <a:prstGeom prst="rect">
            <a:avLst/>
          </a:prstGeom>
          <a:solidFill>
            <a:srgbClr val="D8E2F3"/>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3200" u="none" cap="none" strike="noStrike">
                <a:solidFill>
                  <a:srgbClr val="3F3F3F"/>
                </a:solidFill>
                <a:latin typeface="Montserrat"/>
                <a:ea typeface="Montserrat"/>
                <a:cs typeface="Montserrat"/>
                <a:sym typeface="Montserrat"/>
              </a:rPr>
              <a:t>Contenido</a:t>
            </a:r>
            <a:endParaRPr/>
          </a:p>
        </p:txBody>
      </p:sp>
      <p:pic>
        <p:nvPicPr>
          <p:cNvPr id="103" name="Google Shape;103;p3"/>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
        <p:nvSpPr>
          <p:cNvPr id="104" name="Google Shape;104;p3"/>
          <p:cNvSpPr txBox="1"/>
          <p:nvPr/>
        </p:nvSpPr>
        <p:spPr>
          <a:xfrm>
            <a:off x="8663901" y="5842838"/>
            <a:ext cx="2987325"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MX" sz="900" u="none" cap="none" strike="noStrike">
                <a:solidFill>
                  <a:srgbClr val="7F7F7F"/>
                </a:solidFill>
                <a:latin typeface="Montserrat"/>
                <a:ea typeface="Montserrat"/>
                <a:cs typeface="Montserrat"/>
                <a:sym typeface="Montserrat"/>
              </a:rPr>
              <a:t>Imagen de Scriberia via The Turing Way – CC BY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31"/>
          <p:cNvPicPr preferRelativeResize="0"/>
          <p:nvPr/>
        </p:nvPicPr>
        <p:blipFill rotWithShape="1">
          <a:blip r:embed="rId3">
            <a:alphaModFix/>
          </a:blip>
          <a:srcRect b="0" l="0" r="0" t="0"/>
          <a:stretch/>
        </p:blipFill>
        <p:spPr>
          <a:xfrm>
            <a:off x="298314" y="1045556"/>
            <a:ext cx="11627797" cy="5296877"/>
          </a:xfrm>
          <a:prstGeom prst="rect">
            <a:avLst/>
          </a:prstGeom>
          <a:noFill/>
          <a:ln>
            <a:noFill/>
          </a:ln>
        </p:spPr>
      </p:pic>
      <p:sp>
        <p:nvSpPr>
          <p:cNvPr id="425" name="Google Shape;425;p31"/>
          <p:cNvSpPr txBox="1"/>
          <p:nvPr>
            <p:ph type="title"/>
          </p:nvPr>
        </p:nvSpPr>
        <p:spPr>
          <a:xfrm>
            <a:off x="1" y="-2684"/>
            <a:ext cx="12191999" cy="685461"/>
          </a:xfrm>
          <a:prstGeom prst="rect">
            <a:avLst/>
          </a:prstGeom>
          <a:solidFill>
            <a:srgbClr val="D5DBE5"/>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Montserrat"/>
              <a:buNone/>
            </a:pPr>
            <a:r>
              <a:rPr b="1" lang="es-MX" sz="3600">
                <a:latin typeface="Montserrat"/>
                <a:ea typeface="Montserrat"/>
                <a:cs typeface="Montserrat"/>
                <a:sym typeface="Montserrat"/>
              </a:rPr>
              <a:t>Publicación</a:t>
            </a:r>
            <a:endParaRPr b="1" sz="3600">
              <a:latin typeface="Montserrat"/>
              <a:ea typeface="Montserrat"/>
              <a:cs typeface="Montserrat"/>
              <a:sym typeface="Montserrat"/>
            </a:endParaRPr>
          </a:p>
        </p:txBody>
      </p:sp>
      <p:pic>
        <p:nvPicPr>
          <p:cNvPr id="426" name="Google Shape;426;p31"/>
          <p:cNvPicPr preferRelativeResize="0"/>
          <p:nvPr/>
        </p:nvPicPr>
        <p:blipFill rotWithShape="1">
          <a:blip r:embed="rId4">
            <a:alphaModFix/>
          </a:blip>
          <a:srcRect b="0" l="0" r="0" t="0"/>
          <a:stretch/>
        </p:blipFill>
        <p:spPr>
          <a:xfrm>
            <a:off x="11144206" y="6072433"/>
            <a:ext cx="540000" cy="54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32"/>
          <p:cNvPicPr preferRelativeResize="0"/>
          <p:nvPr/>
        </p:nvPicPr>
        <p:blipFill rotWithShape="1">
          <a:blip r:embed="rId3">
            <a:alphaModFix/>
          </a:blip>
          <a:srcRect b="0" l="0" r="0" t="0"/>
          <a:stretch/>
        </p:blipFill>
        <p:spPr>
          <a:xfrm>
            <a:off x="2680562" y="2185243"/>
            <a:ext cx="6872000" cy="4179937"/>
          </a:xfrm>
          <a:prstGeom prst="rect">
            <a:avLst/>
          </a:prstGeom>
          <a:noFill/>
          <a:ln>
            <a:noFill/>
          </a:ln>
          <a:effectLst>
            <a:outerShdw blurRad="50800" rotWithShape="0" algn="tl" dir="2700000" dist="38100">
              <a:srgbClr val="000000">
                <a:alpha val="40000"/>
              </a:srgbClr>
            </a:outerShdw>
          </a:effectLst>
        </p:spPr>
      </p:pic>
      <p:pic>
        <p:nvPicPr>
          <p:cNvPr id="433" name="Google Shape;433;p32"/>
          <p:cNvPicPr preferRelativeResize="0"/>
          <p:nvPr/>
        </p:nvPicPr>
        <p:blipFill rotWithShape="1">
          <a:blip r:embed="rId4">
            <a:alphaModFix/>
          </a:blip>
          <a:srcRect b="0" l="0" r="0" t="0"/>
          <a:stretch/>
        </p:blipFill>
        <p:spPr>
          <a:xfrm>
            <a:off x="1137154" y="2203991"/>
            <a:ext cx="1516094" cy="2333625"/>
          </a:xfrm>
          <a:prstGeom prst="rect">
            <a:avLst/>
          </a:prstGeom>
          <a:noFill/>
          <a:ln>
            <a:noFill/>
          </a:ln>
        </p:spPr>
      </p:pic>
      <p:pic>
        <p:nvPicPr>
          <p:cNvPr id="434" name="Google Shape;434;p32"/>
          <p:cNvPicPr preferRelativeResize="0"/>
          <p:nvPr/>
        </p:nvPicPr>
        <p:blipFill rotWithShape="1">
          <a:blip r:embed="rId5">
            <a:alphaModFix/>
          </a:blip>
          <a:srcRect b="0" l="0" r="0" t="0"/>
          <a:stretch/>
        </p:blipFill>
        <p:spPr>
          <a:xfrm>
            <a:off x="890887" y="4909475"/>
            <a:ext cx="3962400" cy="1533525"/>
          </a:xfrm>
          <a:prstGeom prst="rect">
            <a:avLst/>
          </a:prstGeom>
          <a:noFill/>
          <a:ln>
            <a:noFill/>
          </a:ln>
        </p:spPr>
      </p:pic>
      <p:pic>
        <p:nvPicPr>
          <p:cNvPr id="435" name="Google Shape;435;p32"/>
          <p:cNvPicPr preferRelativeResize="0"/>
          <p:nvPr/>
        </p:nvPicPr>
        <p:blipFill rotWithShape="1">
          <a:blip r:embed="rId6">
            <a:alphaModFix/>
          </a:blip>
          <a:srcRect b="0" l="0" r="0" t="0"/>
          <a:stretch/>
        </p:blipFill>
        <p:spPr>
          <a:xfrm>
            <a:off x="283850" y="1331618"/>
            <a:ext cx="10179588" cy="755425"/>
          </a:xfrm>
          <a:prstGeom prst="rect">
            <a:avLst/>
          </a:prstGeom>
          <a:noFill/>
          <a:ln>
            <a:noFill/>
          </a:ln>
        </p:spPr>
      </p:pic>
      <p:sp>
        <p:nvSpPr>
          <p:cNvPr id="436" name="Google Shape;436;p32"/>
          <p:cNvSpPr/>
          <p:nvPr/>
        </p:nvSpPr>
        <p:spPr>
          <a:xfrm>
            <a:off x="433512" y="477418"/>
            <a:ext cx="1610100" cy="756000"/>
          </a:xfrm>
          <a:prstGeom prst="round1Rect">
            <a:avLst>
              <a:gd fmla="val 16667" name="adj"/>
            </a:avLst>
          </a:prstGeom>
          <a:solidFill>
            <a:srgbClr val="C55A11"/>
          </a:solidFill>
          <a:ln>
            <a:noFill/>
          </a:ln>
          <a:effectLst>
            <a:outerShdw blurRad="57150" rotWithShape="0" algn="bl" dir="5400000" dist="19050">
              <a:srgbClr val="351C75">
                <a:alpha val="49803"/>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Montserrat"/>
              <a:buNone/>
            </a:pPr>
            <a:r>
              <a:rPr lang="es-MX" sz="1800">
                <a:solidFill>
                  <a:schemeClr val="dk1"/>
                </a:solidFill>
                <a:latin typeface="Montserrat"/>
                <a:ea typeface="Montserrat"/>
                <a:cs typeface="Montserrat"/>
                <a:sym typeface="Montserrat"/>
              </a:rPr>
              <a:t>Descarga</a:t>
            </a:r>
            <a:endParaRPr sz="1800">
              <a:solidFill>
                <a:schemeClr val="dk1"/>
              </a:solidFill>
              <a:latin typeface="Montserrat"/>
              <a:ea typeface="Montserrat"/>
              <a:cs typeface="Montserrat"/>
              <a:sym typeface="Montserrat"/>
            </a:endParaRPr>
          </a:p>
        </p:txBody>
      </p:sp>
      <p:sp>
        <p:nvSpPr>
          <p:cNvPr id="437" name="Google Shape;437;p32"/>
          <p:cNvSpPr/>
          <p:nvPr/>
        </p:nvSpPr>
        <p:spPr>
          <a:xfrm>
            <a:off x="3036862" y="477418"/>
            <a:ext cx="2466775" cy="756000"/>
          </a:xfrm>
          <a:prstGeom prst="round1Rect">
            <a:avLst>
              <a:gd fmla="val 16667" name="adj"/>
            </a:avLst>
          </a:prstGeom>
          <a:solidFill>
            <a:schemeClr val="accent2"/>
          </a:solidFill>
          <a:ln>
            <a:noFill/>
          </a:ln>
          <a:effectLst>
            <a:outerShdw blurRad="57150" rotWithShape="0" algn="bl" dir="5400000" dist="19050">
              <a:srgbClr val="351C75">
                <a:alpha val="49803"/>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Montserrat"/>
              <a:buNone/>
            </a:pPr>
            <a:r>
              <a:rPr lang="es-MX" sz="1800">
                <a:solidFill>
                  <a:schemeClr val="dk1"/>
                </a:solidFill>
                <a:latin typeface="Montserrat"/>
                <a:ea typeface="Montserrat"/>
                <a:cs typeface="Montserrat"/>
                <a:sym typeface="Montserrat"/>
              </a:rPr>
              <a:t>Revisión/validación</a:t>
            </a:r>
            <a:endParaRPr sz="1800">
              <a:solidFill>
                <a:schemeClr val="dk1"/>
              </a:solidFill>
              <a:latin typeface="Montserrat"/>
              <a:ea typeface="Montserrat"/>
              <a:cs typeface="Montserrat"/>
              <a:sym typeface="Montserrat"/>
            </a:endParaRPr>
          </a:p>
        </p:txBody>
      </p:sp>
      <p:sp>
        <p:nvSpPr>
          <p:cNvPr id="438" name="Google Shape;438;p32"/>
          <p:cNvSpPr/>
          <p:nvPr/>
        </p:nvSpPr>
        <p:spPr>
          <a:xfrm>
            <a:off x="6419675" y="477418"/>
            <a:ext cx="1610100" cy="756000"/>
          </a:xfrm>
          <a:prstGeom prst="round1Rect">
            <a:avLst>
              <a:gd fmla="val 16667" name="adj"/>
            </a:avLst>
          </a:prstGeom>
          <a:solidFill>
            <a:srgbClr val="F4B081"/>
          </a:solidFill>
          <a:ln>
            <a:noFill/>
          </a:ln>
          <a:effectLst>
            <a:outerShdw blurRad="57150" rotWithShape="0" algn="bl" dir="5400000" dist="19050">
              <a:srgbClr val="351C75">
                <a:alpha val="49803"/>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Montserrat"/>
              <a:buNone/>
            </a:pPr>
            <a:r>
              <a:rPr lang="es-MX" sz="1800">
                <a:solidFill>
                  <a:schemeClr val="dk1"/>
                </a:solidFill>
                <a:latin typeface="Montserrat"/>
                <a:ea typeface="Montserrat"/>
                <a:cs typeface="Montserrat"/>
                <a:sym typeface="Montserrat"/>
              </a:rPr>
              <a:t>Integración</a:t>
            </a:r>
            <a:endParaRPr sz="1800">
              <a:solidFill>
                <a:schemeClr val="dk1"/>
              </a:solidFill>
              <a:latin typeface="Montserrat"/>
              <a:ea typeface="Montserrat"/>
              <a:cs typeface="Montserrat"/>
              <a:sym typeface="Montserrat"/>
            </a:endParaRPr>
          </a:p>
        </p:txBody>
      </p:sp>
      <p:sp>
        <p:nvSpPr>
          <p:cNvPr id="439" name="Google Shape;439;p32"/>
          <p:cNvSpPr/>
          <p:nvPr/>
        </p:nvSpPr>
        <p:spPr>
          <a:xfrm>
            <a:off x="8705675" y="477418"/>
            <a:ext cx="1610100" cy="756000"/>
          </a:xfrm>
          <a:prstGeom prst="round1Rect">
            <a:avLst>
              <a:gd fmla="val 16667" name="adj"/>
            </a:avLst>
          </a:prstGeom>
          <a:solidFill>
            <a:srgbClr val="F7CAAC"/>
          </a:solidFill>
          <a:ln>
            <a:noFill/>
          </a:ln>
          <a:effectLst>
            <a:outerShdw blurRad="57150" rotWithShape="0" algn="bl" dir="5400000" dist="19050">
              <a:srgbClr val="351C75">
                <a:alpha val="49803"/>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Montserrat"/>
              <a:buNone/>
            </a:pPr>
            <a:r>
              <a:rPr lang="es-MX" sz="1800">
                <a:solidFill>
                  <a:schemeClr val="dk1"/>
                </a:solidFill>
                <a:latin typeface="Montserrat"/>
                <a:ea typeface="Montserrat"/>
                <a:cs typeface="Montserrat"/>
                <a:sym typeface="Montserrat"/>
              </a:rPr>
              <a:t>Publicación</a:t>
            </a:r>
            <a:endParaRPr sz="1800">
              <a:solidFill>
                <a:schemeClr val="dk1"/>
              </a:solidFill>
              <a:latin typeface="Montserrat"/>
              <a:ea typeface="Montserrat"/>
              <a:cs typeface="Montserrat"/>
              <a:sym typeface="Montserrat"/>
            </a:endParaRPr>
          </a:p>
        </p:txBody>
      </p:sp>
      <p:sp>
        <p:nvSpPr>
          <p:cNvPr id="440" name="Google Shape;440;p32"/>
          <p:cNvSpPr/>
          <p:nvPr/>
        </p:nvSpPr>
        <p:spPr>
          <a:xfrm>
            <a:off x="10683200" y="1244043"/>
            <a:ext cx="983100" cy="3012600"/>
          </a:xfrm>
          <a:prstGeom prst="curvedLeftArrow">
            <a:avLst>
              <a:gd fmla="val 25000" name="adj1"/>
              <a:gd fmla="val 50000" name="adj2"/>
              <a:gd fmla="val 25000" name="adj3"/>
            </a:avLst>
          </a:prstGeom>
          <a:solidFill>
            <a:srgbClr val="B000B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441" name="Google Shape;441;p32"/>
          <p:cNvCxnSpPr>
            <a:stCxn id="436" idx="3"/>
            <a:endCxn id="437" idx="1"/>
          </p:cNvCxnSpPr>
          <p:nvPr/>
        </p:nvCxnSpPr>
        <p:spPr>
          <a:xfrm>
            <a:off x="2043612" y="855418"/>
            <a:ext cx="993300" cy="0"/>
          </a:xfrm>
          <a:prstGeom prst="straightConnector1">
            <a:avLst/>
          </a:prstGeom>
          <a:noFill/>
          <a:ln cap="flat" cmpd="sng" w="76200">
            <a:solidFill>
              <a:srgbClr val="B000B0"/>
            </a:solidFill>
            <a:prstDash val="solid"/>
            <a:miter lim="800000"/>
            <a:headEnd len="sm" w="sm" type="none"/>
            <a:tailEnd len="med" w="med" type="triangle"/>
          </a:ln>
        </p:spPr>
      </p:cxnSp>
      <p:cxnSp>
        <p:nvCxnSpPr>
          <p:cNvPr id="442" name="Google Shape;442;p32"/>
          <p:cNvCxnSpPr>
            <a:stCxn id="437" idx="3"/>
            <a:endCxn id="438" idx="1"/>
          </p:cNvCxnSpPr>
          <p:nvPr/>
        </p:nvCxnSpPr>
        <p:spPr>
          <a:xfrm>
            <a:off x="5503637" y="855418"/>
            <a:ext cx="915900" cy="0"/>
          </a:xfrm>
          <a:prstGeom prst="straightConnector1">
            <a:avLst/>
          </a:prstGeom>
          <a:noFill/>
          <a:ln cap="flat" cmpd="sng" w="76200">
            <a:solidFill>
              <a:srgbClr val="B000B0"/>
            </a:solidFill>
            <a:prstDash val="solid"/>
            <a:miter lim="800000"/>
            <a:headEnd len="sm" w="sm" type="none"/>
            <a:tailEnd len="med" w="med" type="triangle"/>
          </a:ln>
        </p:spPr>
      </p:cxnSp>
      <p:cxnSp>
        <p:nvCxnSpPr>
          <p:cNvPr id="443" name="Google Shape;443;p32"/>
          <p:cNvCxnSpPr>
            <a:stCxn id="438" idx="3"/>
            <a:endCxn id="439" idx="1"/>
          </p:cNvCxnSpPr>
          <p:nvPr/>
        </p:nvCxnSpPr>
        <p:spPr>
          <a:xfrm>
            <a:off x="8029775" y="855418"/>
            <a:ext cx="675900" cy="0"/>
          </a:xfrm>
          <a:prstGeom prst="straightConnector1">
            <a:avLst/>
          </a:prstGeom>
          <a:noFill/>
          <a:ln cap="flat" cmpd="sng" w="76200">
            <a:solidFill>
              <a:srgbClr val="B000B0"/>
            </a:solidFill>
            <a:prstDash val="solid"/>
            <a:miter lim="800000"/>
            <a:headEnd len="sm" w="sm" type="none"/>
            <a:tailEnd len="med" w="med" type="triangle"/>
          </a:ln>
        </p:spPr>
      </p:cxnSp>
      <p:pic>
        <p:nvPicPr>
          <p:cNvPr id="444" name="Google Shape;444;p32"/>
          <p:cNvPicPr preferRelativeResize="0"/>
          <p:nvPr/>
        </p:nvPicPr>
        <p:blipFill rotWithShape="1">
          <a:blip r:embed="rId7">
            <a:alphaModFix/>
          </a:blip>
          <a:srcRect b="0" l="0" r="0" t="0"/>
          <a:stretch/>
        </p:blipFill>
        <p:spPr>
          <a:xfrm>
            <a:off x="9360238" y="4732842"/>
            <a:ext cx="2645923" cy="2005114"/>
          </a:xfrm>
          <a:prstGeom prst="rect">
            <a:avLst/>
          </a:prstGeom>
          <a:noFill/>
          <a:ln>
            <a:noFill/>
          </a:ln>
        </p:spPr>
      </p:pic>
      <p:pic>
        <p:nvPicPr>
          <p:cNvPr id="445" name="Google Shape;445;p32"/>
          <p:cNvPicPr preferRelativeResize="0"/>
          <p:nvPr/>
        </p:nvPicPr>
        <p:blipFill rotWithShape="1">
          <a:blip r:embed="rId8">
            <a:alphaModFix/>
          </a:blip>
          <a:srcRect b="0" l="0" r="0" t="0"/>
          <a:stretch/>
        </p:blipFill>
        <p:spPr>
          <a:xfrm>
            <a:off x="3899950" y="6011568"/>
            <a:ext cx="540000" cy="54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33"/>
          <p:cNvSpPr txBox="1"/>
          <p:nvPr/>
        </p:nvSpPr>
        <p:spPr>
          <a:xfrm>
            <a:off x="2898648" y="4370832"/>
            <a:ext cx="225619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4400">
                <a:solidFill>
                  <a:srgbClr val="FF6600"/>
                </a:solidFill>
                <a:latin typeface="Calibri"/>
                <a:ea typeface="Calibri"/>
                <a:cs typeface="Calibri"/>
                <a:sym typeface="Calibri"/>
              </a:rPr>
              <a:t>¡Gracias!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idx="1" type="body"/>
          </p:nvPr>
        </p:nvSpPr>
        <p:spPr>
          <a:xfrm>
            <a:off x="838200" y="754743"/>
            <a:ext cx="10515600" cy="5422007"/>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1000"/>
              </a:spcBef>
              <a:spcAft>
                <a:spcPts val="0"/>
              </a:spcAft>
              <a:buClr>
                <a:srgbClr val="3F3F3F"/>
              </a:buClr>
              <a:buSzPct val="81081"/>
              <a:buNone/>
            </a:pPr>
            <a:r>
              <a:rPr b="1" lang="es-MX" sz="2400">
                <a:solidFill>
                  <a:srgbClr val="3F3F3F"/>
                </a:solidFill>
                <a:latin typeface="Montserrat"/>
                <a:ea typeface="Montserrat"/>
                <a:cs typeface="Montserrat"/>
                <a:sym typeface="Montserrat"/>
              </a:rPr>
              <a:t>Proceso de recuperar datos a su lugar de origen</a:t>
            </a:r>
            <a:endParaRPr/>
          </a:p>
          <a:p>
            <a:pPr indent="0" lvl="0" marL="0" rtl="0" algn="just">
              <a:lnSpc>
                <a:spcPct val="90000"/>
              </a:lnSpc>
              <a:spcBef>
                <a:spcPts val="1000"/>
              </a:spcBef>
              <a:spcAft>
                <a:spcPts val="0"/>
              </a:spcAft>
              <a:buClr>
                <a:schemeClr val="dk1"/>
              </a:buClr>
              <a:buSzPct val="81081"/>
              <a:buNone/>
            </a:pPr>
            <a:r>
              <a:t/>
            </a:r>
            <a:endParaRPr sz="2400">
              <a:solidFill>
                <a:srgbClr val="7F7F7F"/>
              </a:solidFill>
              <a:latin typeface="Montserrat"/>
              <a:ea typeface="Montserrat"/>
              <a:cs typeface="Montserrat"/>
              <a:sym typeface="Montserrat"/>
            </a:endParaRPr>
          </a:p>
          <a:p>
            <a:pPr indent="0" lvl="0" marL="0" rtl="0" algn="just">
              <a:lnSpc>
                <a:spcPct val="90000"/>
              </a:lnSpc>
              <a:spcBef>
                <a:spcPts val="1000"/>
              </a:spcBef>
              <a:spcAft>
                <a:spcPts val="0"/>
              </a:spcAft>
              <a:buClr>
                <a:srgbClr val="7F7F7F"/>
              </a:buClr>
              <a:buSzPct val="81081"/>
              <a:buNone/>
            </a:pPr>
            <a:r>
              <a:rPr lang="es-MX" sz="2400">
                <a:solidFill>
                  <a:srgbClr val="7F7F7F"/>
                </a:solidFill>
                <a:latin typeface="Montserrat"/>
                <a:ea typeface="Montserrat"/>
                <a:cs typeface="Montserrat"/>
                <a:sym typeface="Montserrat"/>
              </a:rPr>
              <a:t>Búsqueda e integración de información sobre biodiversidad reguardada en colecciones biológicas extranjeras, información publicada por otros países o en redes internacionales de cooperación</a:t>
            </a:r>
            <a:endParaRPr/>
          </a:p>
          <a:p>
            <a:pPr indent="0" lvl="0" marL="0" rtl="0" algn="just">
              <a:lnSpc>
                <a:spcPct val="90000"/>
              </a:lnSpc>
              <a:spcBef>
                <a:spcPts val="1000"/>
              </a:spcBef>
              <a:spcAft>
                <a:spcPts val="0"/>
              </a:spcAft>
              <a:buClr>
                <a:schemeClr val="dk1"/>
              </a:buClr>
              <a:buSzPct val="81081"/>
              <a:buNone/>
            </a:pPr>
            <a:r>
              <a:t/>
            </a:r>
            <a:endParaRPr sz="2400">
              <a:solidFill>
                <a:srgbClr val="7F7F7F"/>
              </a:solidFill>
              <a:latin typeface="Montserrat"/>
              <a:ea typeface="Montserrat"/>
              <a:cs typeface="Montserrat"/>
              <a:sym typeface="Montserrat"/>
            </a:endParaRPr>
          </a:p>
          <a:p>
            <a:pPr indent="0" lvl="0" marL="0" rtl="0" algn="just">
              <a:lnSpc>
                <a:spcPct val="90000"/>
              </a:lnSpc>
              <a:spcBef>
                <a:spcPts val="1000"/>
              </a:spcBef>
              <a:spcAft>
                <a:spcPts val="0"/>
              </a:spcAft>
              <a:buClr>
                <a:srgbClr val="7F7F7F"/>
              </a:buClr>
              <a:buSzPct val="81081"/>
              <a:buNone/>
            </a:pPr>
            <a:r>
              <a:rPr lang="es-MX" sz="2400">
                <a:solidFill>
                  <a:srgbClr val="7F7F7F"/>
                </a:solidFill>
                <a:latin typeface="Montserrat"/>
                <a:ea typeface="Montserrat"/>
                <a:cs typeface="Montserrat"/>
                <a:sym typeface="Montserrat"/>
              </a:rPr>
              <a:t>Para definir la información que se pretende repatriar y su naturaleza:</a:t>
            </a:r>
            <a:endParaRPr sz="2400">
              <a:solidFill>
                <a:srgbClr val="7F7F7F"/>
              </a:solidFill>
              <a:latin typeface="Montserrat"/>
              <a:ea typeface="Montserrat"/>
              <a:cs typeface="Montserrat"/>
              <a:sym typeface="Montserrat"/>
            </a:endParaRPr>
          </a:p>
          <a:p>
            <a:pPr indent="0" lvl="0" marL="0" rtl="0" algn="just">
              <a:lnSpc>
                <a:spcPct val="90000"/>
              </a:lnSpc>
              <a:spcBef>
                <a:spcPts val="1000"/>
              </a:spcBef>
              <a:spcAft>
                <a:spcPts val="0"/>
              </a:spcAft>
              <a:buClr>
                <a:srgbClr val="7F7F7F"/>
              </a:buClr>
              <a:buSzPct val="81081"/>
              <a:buNone/>
            </a:pPr>
            <a:r>
              <a:rPr lang="es-MX" sz="2400">
                <a:solidFill>
                  <a:srgbClr val="7F7F7F"/>
                </a:solidFill>
                <a:latin typeface="Montserrat"/>
                <a:ea typeface="Montserrat"/>
                <a:cs typeface="Montserrat"/>
                <a:sym typeface="Montserrat"/>
              </a:rPr>
              <a:t>¿quién necesita la información a repatriar?</a:t>
            </a:r>
            <a:endParaRPr sz="2400">
              <a:solidFill>
                <a:srgbClr val="7F7F7F"/>
              </a:solidFill>
              <a:latin typeface="Montserrat"/>
              <a:ea typeface="Montserrat"/>
              <a:cs typeface="Montserrat"/>
              <a:sym typeface="Montserrat"/>
            </a:endParaRPr>
          </a:p>
          <a:p>
            <a:pPr indent="0" lvl="0" marL="0" rtl="0" algn="just">
              <a:lnSpc>
                <a:spcPct val="90000"/>
              </a:lnSpc>
              <a:spcBef>
                <a:spcPts val="1000"/>
              </a:spcBef>
              <a:spcAft>
                <a:spcPts val="0"/>
              </a:spcAft>
              <a:buClr>
                <a:srgbClr val="7F7F7F"/>
              </a:buClr>
              <a:buSzPct val="81081"/>
              <a:buNone/>
            </a:pPr>
            <a:r>
              <a:rPr lang="es-MX" sz="2400">
                <a:solidFill>
                  <a:srgbClr val="7F7F7F"/>
                </a:solidFill>
                <a:latin typeface="Montserrat"/>
                <a:ea typeface="Montserrat"/>
                <a:cs typeface="Montserrat"/>
                <a:sym typeface="Montserrat"/>
              </a:rPr>
              <a:t>¿para qué se necesita?</a:t>
            </a:r>
            <a:endParaRPr sz="2400">
              <a:solidFill>
                <a:srgbClr val="7F7F7F"/>
              </a:solidFill>
              <a:latin typeface="Montserrat"/>
              <a:ea typeface="Montserrat"/>
              <a:cs typeface="Montserrat"/>
              <a:sym typeface="Montserrat"/>
            </a:endParaRPr>
          </a:p>
          <a:p>
            <a:pPr indent="0" lvl="0" marL="0" rtl="0" algn="just">
              <a:lnSpc>
                <a:spcPct val="90000"/>
              </a:lnSpc>
              <a:spcBef>
                <a:spcPts val="1000"/>
              </a:spcBef>
              <a:spcAft>
                <a:spcPts val="0"/>
              </a:spcAft>
              <a:buClr>
                <a:srgbClr val="7F7F7F"/>
              </a:buClr>
              <a:buSzPct val="81081"/>
              <a:buNone/>
            </a:pPr>
            <a:r>
              <a:rPr lang="es-MX" sz="2400">
                <a:solidFill>
                  <a:srgbClr val="7F7F7F"/>
                </a:solidFill>
                <a:latin typeface="Montserrat"/>
                <a:ea typeface="Montserrat"/>
                <a:cs typeface="Montserrat"/>
                <a:sym typeface="Montserrat"/>
              </a:rPr>
              <a:t>¿qué tipo de información se debe incluir?</a:t>
            </a:r>
            <a:endParaRPr sz="2400">
              <a:solidFill>
                <a:srgbClr val="7F7F7F"/>
              </a:solidFill>
              <a:latin typeface="Montserrat"/>
              <a:ea typeface="Montserrat"/>
              <a:cs typeface="Montserrat"/>
              <a:sym typeface="Montserrat"/>
            </a:endParaRPr>
          </a:p>
          <a:p>
            <a:pPr indent="0" lvl="0" marL="0" rtl="0" algn="just">
              <a:lnSpc>
                <a:spcPct val="90000"/>
              </a:lnSpc>
              <a:spcBef>
                <a:spcPts val="1000"/>
              </a:spcBef>
              <a:spcAft>
                <a:spcPts val="0"/>
              </a:spcAft>
              <a:buClr>
                <a:srgbClr val="7F7F7F"/>
              </a:buClr>
              <a:buSzPct val="81081"/>
              <a:buNone/>
            </a:pPr>
            <a:r>
              <a:rPr lang="es-MX" sz="2400">
                <a:solidFill>
                  <a:srgbClr val="7F7F7F"/>
                </a:solidFill>
                <a:latin typeface="Montserrat"/>
                <a:ea typeface="Montserrat"/>
                <a:cs typeface="Montserrat"/>
                <a:sym typeface="Montserrat"/>
              </a:rPr>
              <a:t>¿cuáles son los medios de recepción de la información?</a:t>
            </a:r>
            <a:endParaRPr sz="2400">
              <a:solidFill>
                <a:srgbClr val="7F7F7F"/>
              </a:solidFill>
              <a:latin typeface="Montserrat"/>
              <a:ea typeface="Montserrat"/>
              <a:cs typeface="Montserrat"/>
              <a:sym typeface="Montserrat"/>
            </a:endParaRPr>
          </a:p>
          <a:p>
            <a:pPr indent="0" lvl="0" marL="0" rtl="0" algn="just">
              <a:lnSpc>
                <a:spcPct val="90000"/>
              </a:lnSpc>
              <a:spcBef>
                <a:spcPts val="1000"/>
              </a:spcBef>
              <a:spcAft>
                <a:spcPts val="0"/>
              </a:spcAft>
              <a:buClr>
                <a:srgbClr val="7F7F7F"/>
              </a:buClr>
              <a:buSzPct val="81081"/>
              <a:buNone/>
            </a:pPr>
            <a:r>
              <a:rPr lang="es-MX" sz="2400">
                <a:solidFill>
                  <a:srgbClr val="7F7F7F"/>
                </a:solidFill>
                <a:latin typeface="Montserrat"/>
                <a:ea typeface="Montserrat"/>
                <a:cs typeface="Montserrat"/>
                <a:sym typeface="Montserrat"/>
              </a:rPr>
              <a:t>¿qué lineamientos de formato y calidad de información queremos cumplir con los datos repatriados?</a:t>
            </a:r>
            <a:endParaRPr sz="2400">
              <a:solidFill>
                <a:srgbClr val="7F7F7F"/>
              </a:solidFill>
              <a:latin typeface="Montserrat"/>
              <a:ea typeface="Montserrat"/>
              <a:cs typeface="Montserrat"/>
              <a:sym typeface="Montserrat"/>
            </a:endParaRPr>
          </a:p>
        </p:txBody>
      </p:sp>
      <p:sp>
        <p:nvSpPr>
          <p:cNvPr id="111" name="Google Shape;111;p4"/>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3200" u="none" cap="none" strike="noStrike">
                <a:solidFill>
                  <a:srgbClr val="3F3F3F"/>
                </a:solidFill>
                <a:latin typeface="Montserrat"/>
                <a:ea typeface="Montserrat"/>
                <a:cs typeface="Montserrat"/>
                <a:sym typeface="Montserrat"/>
              </a:rPr>
              <a:t>Repatriación. </a:t>
            </a:r>
            <a:endParaRPr/>
          </a:p>
        </p:txBody>
      </p:sp>
      <p:pic>
        <p:nvPicPr>
          <p:cNvPr id="112" name="Google Shape;112;p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5"/>
          <p:cNvPicPr preferRelativeResize="0"/>
          <p:nvPr/>
        </p:nvPicPr>
        <p:blipFill rotWithShape="1">
          <a:blip r:embed="rId3">
            <a:alphaModFix/>
          </a:blip>
          <a:srcRect b="0" l="0" r="0" t="0"/>
          <a:stretch/>
        </p:blipFill>
        <p:spPr>
          <a:xfrm>
            <a:off x="7140641" y="3119392"/>
            <a:ext cx="4762500" cy="3190875"/>
          </a:xfrm>
          <a:prstGeom prst="rect">
            <a:avLst/>
          </a:prstGeom>
          <a:noFill/>
          <a:ln>
            <a:noFill/>
          </a:ln>
        </p:spPr>
      </p:pic>
      <p:sp>
        <p:nvSpPr>
          <p:cNvPr id="118" name="Google Shape;118;p5"/>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3200" u="none" cap="none" strike="noStrike">
                <a:solidFill>
                  <a:srgbClr val="3F3F3F"/>
                </a:solidFill>
                <a:latin typeface="Montserrat"/>
                <a:ea typeface="Montserrat"/>
                <a:cs typeface="Montserrat"/>
                <a:sym typeface="Montserrat"/>
              </a:rPr>
              <a:t>Repatriación</a:t>
            </a:r>
            <a:endParaRPr/>
          </a:p>
        </p:txBody>
      </p:sp>
      <p:graphicFrame>
        <p:nvGraphicFramePr>
          <p:cNvPr id="119" name="Google Shape;119;p5"/>
          <p:cNvGraphicFramePr/>
          <p:nvPr/>
        </p:nvGraphicFramePr>
        <p:xfrm>
          <a:off x="6089" y="1440543"/>
          <a:ext cx="3000000" cy="3000000"/>
        </p:xfrm>
        <a:graphic>
          <a:graphicData uri="http://schemas.openxmlformats.org/drawingml/2006/table">
            <a:tbl>
              <a:tblPr bandRow="1" firstRow="1">
                <a:noFill/>
                <a:tableStyleId>{93FECD90-87E8-4065-AA75-DC3A37F33927}</a:tableStyleId>
              </a:tblPr>
              <a:tblGrid>
                <a:gridCol w="5762175"/>
              </a:tblGrid>
              <a:tr h="754100">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latin typeface="Montserrat"/>
                          <a:ea typeface="Montserrat"/>
                          <a:cs typeface="Montserrat"/>
                          <a:sym typeface="Montserrat"/>
                        </a:rPr>
                        <a:t>Diseñar el programa de repatriación</a:t>
                      </a:r>
                      <a:endParaRPr b="0" sz="2000" u="none" cap="none" strike="noStrike">
                        <a:solidFill>
                          <a:schemeClr val="dk1"/>
                        </a:solidFill>
                        <a:latin typeface="Montserrat"/>
                        <a:ea typeface="Montserrat"/>
                        <a:cs typeface="Montserrat"/>
                        <a:sym typeface="Montserrat"/>
                      </a:endParaRPr>
                    </a:p>
                  </a:txBody>
                  <a:tcPr marT="45725" marB="45725" marR="91450" marL="91450">
                    <a:solidFill>
                      <a:srgbClr val="7F6000"/>
                    </a:solidFill>
                  </a:tcPr>
                </a:tc>
              </a:tr>
              <a:tr h="528950">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Planeación</a:t>
                      </a:r>
                      <a:endParaRPr/>
                    </a:p>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qué datos quiero repatriar </a:t>
                      </a:r>
                      <a:endParaRPr/>
                    </a:p>
                    <a:p>
                      <a:pPr indent="-342900" lvl="1" marL="800100" marR="0" rtl="0" algn="l">
                        <a:lnSpc>
                          <a:spcPct val="100000"/>
                        </a:lnSpc>
                        <a:spcBef>
                          <a:spcPts val="0"/>
                        </a:spcBef>
                        <a:spcAft>
                          <a:spcPts val="0"/>
                        </a:spcAft>
                        <a:buClr>
                          <a:srgbClr val="000000"/>
                        </a:buClr>
                        <a:buSzPts val="2000"/>
                        <a:buFont typeface="Noto Sans Symbols"/>
                        <a:buChar char="✔"/>
                      </a:pPr>
                      <a:r>
                        <a:rPr lang="es-MX" sz="2000" u="none" cap="none" strike="noStrike">
                          <a:latin typeface="Montserrat"/>
                          <a:ea typeface="Montserrat"/>
                          <a:cs typeface="Montserrat"/>
                          <a:sym typeface="Montserrat"/>
                        </a:rPr>
                        <a:t>importancia biogeográfica</a:t>
                      </a:r>
                      <a:endParaRPr/>
                    </a:p>
                    <a:p>
                      <a:pPr indent="-342900" lvl="1" marL="800100" marR="0" rtl="0" algn="l">
                        <a:lnSpc>
                          <a:spcPct val="100000"/>
                        </a:lnSpc>
                        <a:spcBef>
                          <a:spcPts val="0"/>
                        </a:spcBef>
                        <a:spcAft>
                          <a:spcPts val="0"/>
                        </a:spcAft>
                        <a:buClr>
                          <a:srgbClr val="000000"/>
                        </a:buClr>
                        <a:buSzPts val="2000"/>
                        <a:buFont typeface="Noto Sans Symbols"/>
                        <a:buChar char="✔"/>
                      </a:pPr>
                      <a:r>
                        <a:rPr lang="es-MX" sz="2000" u="none" cap="none" strike="noStrike">
                          <a:latin typeface="Montserrat"/>
                          <a:ea typeface="Montserrat"/>
                          <a:cs typeface="Montserrat"/>
                          <a:sym typeface="Montserrat"/>
                        </a:rPr>
                        <a:t>grupo biológico</a:t>
                      </a:r>
                      <a:endParaRPr/>
                    </a:p>
                    <a:p>
                      <a:pPr indent="-342900" lvl="1" marL="800100" marR="0" rtl="0" algn="l">
                        <a:lnSpc>
                          <a:spcPct val="100000"/>
                        </a:lnSpc>
                        <a:spcBef>
                          <a:spcPts val="0"/>
                        </a:spcBef>
                        <a:spcAft>
                          <a:spcPts val="0"/>
                        </a:spcAft>
                        <a:buClr>
                          <a:srgbClr val="000000"/>
                        </a:buClr>
                        <a:buSzPts val="2000"/>
                        <a:buFont typeface="Noto Sans Symbols"/>
                        <a:buChar char="✔"/>
                      </a:pPr>
                      <a:r>
                        <a:rPr lang="es-MX" sz="2000" u="none" cap="none" strike="noStrike">
                          <a:latin typeface="Montserrat"/>
                          <a:ea typeface="Montserrat"/>
                          <a:cs typeface="Montserrat"/>
                          <a:sym typeface="Montserrat"/>
                        </a:rPr>
                        <a:t>Importancia histórica</a:t>
                      </a:r>
                      <a:endParaRPr/>
                    </a:p>
                    <a:p>
                      <a:pPr indent="-342900" lvl="1" marL="800100" marR="0" rtl="0" algn="l">
                        <a:lnSpc>
                          <a:spcPct val="100000"/>
                        </a:lnSpc>
                        <a:spcBef>
                          <a:spcPts val="0"/>
                        </a:spcBef>
                        <a:spcAft>
                          <a:spcPts val="0"/>
                        </a:spcAft>
                        <a:buClr>
                          <a:srgbClr val="000000"/>
                        </a:buClr>
                        <a:buSzPts val="2000"/>
                        <a:buFont typeface="Noto Sans Symbols"/>
                        <a:buChar char="✔"/>
                      </a:pPr>
                      <a:r>
                        <a:rPr lang="es-MX" sz="2000" u="none" cap="none" strike="noStrike">
                          <a:latin typeface="Montserrat"/>
                          <a:ea typeface="Montserrat"/>
                          <a:cs typeface="Montserrat"/>
                          <a:sym typeface="Montserrat"/>
                        </a:rPr>
                        <a:t>Datos primarios sobre biodiversidad</a:t>
                      </a:r>
                      <a:endParaRPr/>
                    </a:p>
                    <a:p>
                      <a:pPr indent="-342900" lvl="1" marL="800100" marR="0" rtl="0" algn="l">
                        <a:lnSpc>
                          <a:spcPct val="100000"/>
                        </a:lnSpc>
                        <a:spcBef>
                          <a:spcPts val="0"/>
                        </a:spcBef>
                        <a:spcAft>
                          <a:spcPts val="0"/>
                        </a:spcAft>
                        <a:buClr>
                          <a:srgbClr val="000000"/>
                        </a:buClr>
                        <a:buSzPts val="2000"/>
                        <a:buFont typeface="Noto Sans Symbols"/>
                        <a:buChar char="✔"/>
                      </a:pPr>
                      <a:r>
                        <a:rPr lang="es-MX" sz="2000" u="none" cap="none" strike="noStrike">
                          <a:latin typeface="Montserrat"/>
                          <a:ea typeface="Montserrat"/>
                          <a:cs typeface="Montserrat"/>
                          <a:sym typeface="Montserrat"/>
                        </a:rPr>
                        <a:t>Datos taxonómicos</a:t>
                      </a:r>
                      <a:endParaRPr b="0" sz="2000" u="none" cap="none" strike="noStrike">
                        <a:latin typeface="Montserrat"/>
                        <a:ea typeface="Montserrat"/>
                        <a:cs typeface="Montserrat"/>
                        <a:sym typeface="Montserrat"/>
                      </a:endParaRPr>
                    </a:p>
                  </a:txBody>
                  <a:tcPr marT="45725" marB="45725" marR="91450" marL="91450">
                    <a:solidFill>
                      <a:srgbClr val="BF9000">
                        <a:alpha val="40000"/>
                      </a:srgbClr>
                    </a:solidFill>
                  </a:tcPr>
                </a:tc>
              </a:tr>
              <a:tr h="506375">
                <a:tc>
                  <a:txBody>
                    <a:bodyPr/>
                    <a:lstStyle/>
                    <a:p>
                      <a:pPr indent="0" lvl="0" marL="0" marR="0" rtl="0" algn="l">
                        <a:lnSpc>
                          <a:spcPct val="100000"/>
                        </a:lnSpc>
                        <a:spcBef>
                          <a:spcPts val="0"/>
                        </a:spcBef>
                        <a:spcAft>
                          <a:spcPts val="0"/>
                        </a:spcAft>
                        <a:buClr>
                          <a:srgbClr val="000000"/>
                        </a:buClr>
                        <a:buSzPts val="2000"/>
                        <a:buFont typeface="Arial"/>
                        <a:buNone/>
                      </a:pPr>
                      <a:r>
                        <a:rPr b="0" lang="es-MX" sz="2000" u="none" cap="none" strike="noStrike">
                          <a:latin typeface="Montserrat"/>
                          <a:ea typeface="Montserrat"/>
                          <a:cs typeface="Montserrat"/>
                          <a:sym typeface="Montserrat"/>
                        </a:rPr>
                        <a:t>Inversión de tiempo</a:t>
                      </a:r>
                      <a:endParaRPr/>
                    </a:p>
                    <a:p>
                      <a:pPr indent="-342900" lvl="1" marL="800100" marR="0" rtl="0" algn="l">
                        <a:lnSpc>
                          <a:spcPct val="100000"/>
                        </a:lnSpc>
                        <a:spcBef>
                          <a:spcPts val="0"/>
                        </a:spcBef>
                        <a:spcAft>
                          <a:spcPts val="0"/>
                        </a:spcAft>
                        <a:buClr>
                          <a:srgbClr val="000000"/>
                        </a:buClr>
                        <a:buSzPts val="2000"/>
                        <a:buFont typeface="Noto Sans Symbols"/>
                        <a:buChar char="✔"/>
                      </a:pPr>
                      <a:r>
                        <a:rPr b="0" lang="es-MX" sz="2000" u="none" cap="none" strike="noStrike">
                          <a:latin typeface="Montserrat"/>
                          <a:ea typeface="Montserrat"/>
                          <a:cs typeface="Montserrat"/>
                          <a:sym typeface="Montserrat"/>
                        </a:rPr>
                        <a:t>análisis costo-beneficio</a:t>
                      </a:r>
                      <a:endParaRPr b="0" sz="2000" u="none" cap="none" strike="noStrike">
                        <a:latin typeface="Montserrat"/>
                        <a:ea typeface="Montserrat"/>
                        <a:cs typeface="Montserrat"/>
                        <a:sym typeface="Montserrat"/>
                      </a:endParaRPr>
                    </a:p>
                  </a:txBody>
                  <a:tcPr marT="45725" marB="45725" marR="91450" marL="91450">
                    <a:solidFill>
                      <a:srgbClr val="CCA000"/>
                    </a:solidFill>
                  </a:tcPr>
                </a:tc>
              </a:tr>
              <a:tr h="621300">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Presupuesto</a:t>
                      </a:r>
                      <a:endParaRPr b="0" sz="2000" u="none" cap="none" strike="noStrike">
                        <a:latin typeface="Montserrat"/>
                        <a:ea typeface="Montserrat"/>
                        <a:cs typeface="Montserrat"/>
                        <a:sym typeface="Montserrat"/>
                      </a:endParaRPr>
                    </a:p>
                  </a:txBody>
                  <a:tcPr marT="45725" marB="45725" marR="91450" marL="91450">
                    <a:solidFill>
                      <a:srgbClr val="FEE599"/>
                    </a:solidFill>
                  </a:tcPr>
                </a:tc>
              </a:tr>
              <a:tr h="528950">
                <a:tc>
                  <a:txBody>
                    <a:bodyPr/>
                    <a:lstStyle/>
                    <a:p>
                      <a:pPr indent="0" lvl="0" marL="0" marR="0" rtl="0" algn="l">
                        <a:lnSpc>
                          <a:spcPct val="100000"/>
                        </a:lnSpc>
                        <a:spcBef>
                          <a:spcPts val="0"/>
                        </a:spcBef>
                        <a:spcAft>
                          <a:spcPts val="0"/>
                        </a:spcAft>
                        <a:buClr>
                          <a:srgbClr val="000000"/>
                        </a:buClr>
                        <a:buSzPts val="2000"/>
                        <a:buFont typeface="Arial"/>
                        <a:buNone/>
                      </a:pPr>
                      <a:r>
                        <a:rPr lang="es-MX" sz="2000" u="none" cap="none" strike="noStrike">
                          <a:latin typeface="Montserrat"/>
                          <a:ea typeface="Montserrat"/>
                          <a:cs typeface="Montserrat"/>
                          <a:sym typeface="Montserrat"/>
                        </a:rPr>
                        <a:t>Personal </a:t>
                      </a:r>
                      <a:endParaRPr b="0" sz="2000" u="none" cap="none" strike="noStrike">
                        <a:latin typeface="Montserrat"/>
                        <a:ea typeface="Montserrat"/>
                        <a:cs typeface="Montserrat"/>
                        <a:sym typeface="Montserrat"/>
                      </a:endParaRPr>
                    </a:p>
                  </a:txBody>
                  <a:tcPr marT="45725" marB="45725" marR="91450" marL="91450">
                    <a:solidFill>
                      <a:srgbClr val="FFF2CC"/>
                    </a:solidFill>
                  </a:tcPr>
                </a:tc>
              </a:tr>
            </a:tbl>
          </a:graphicData>
        </a:graphic>
      </p:graphicFrame>
      <p:pic>
        <p:nvPicPr>
          <p:cNvPr id="120" name="Google Shape;120;p5"/>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ph idx="1" type="body"/>
          </p:nvPr>
        </p:nvSpPr>
        <p:spPr>
          <a:xfrm>
            <a:off x="304800" y="1205794"/>
            <a:ext cx="10515600" cy="49590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2000"/>
              <a:buNone/>
            </a:pPr>
            <a:r>
              <a:rPr lang="es-MX" sz="2400">
                <a:solidFill>
                  <a:srgbClr val="7F7F7F"/>
                </a:solidFill>
                <a:latin typeface="Montserrat"/>
                <a:ea typeface="Montserrat"/>
                <a:cs typeface="Montserrat"/>
                <a:sym typeface="Montserrat"/>
              </a:rPr>
              <a:t>Obtención de datos desde las colecciones</a:t>
            </a:r>
            <a:endParaRPr/>
          </a:p>
          <a:p>
            <a:pPr indent="0" lvl="0" marL="0" rtl="0" algn="l">
              <a:lnSpc>
                <a:spcPct val="90000"/>
              </a:lnSpc>
              <a:spcBef>
                <a:spcPts val="1000"/>
              </a:spcBef>
              <a:spcAft>
                <a:spcPts val="0"/>
              </a:spcAft>
              <a:buClr>
                <a:schemeClr val="dk1"/>
              </a:buClr>
              <a:buSzPts val="2000"/>
              <a:buNone/>
            </a:pPr>
            <a:r>
              <a:rPr lang="es-MX" sz="2400">
                <a:solidFill>
                  <a:srgbClr val="7F7F7F"/>
                </a:solidFill>
                <a:latin typeface="Montserrat"/>
                <a:ea typeface="Montserrat"/>
                <a:cs typeface="Montserrat"/>
                <a:sym typeface="Montserrat"/>
              </a:rPr>
              <a:t>(captura, imágenes digitales)</a:t>
            </a:r>
            <a:endParaRPr sz="2400">
              <a:solidFill>
                <a:srgbClr val="7F7F7F"/>
              </a:solidFill>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2000"/>
              <a:buNone/>
            </a:pPr>
            <a:r>
              <a:t/>
            </a:r>
            <a:endParaRPr sz="2400">
              <a:solidFill>
                <a:srgbClr val="7F7F7F"/>
              </a:solidFill>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2000"/>
              <a:buNone/>
            </a:pPr>
            <a:r>
              <a:rPr lang="es-MX" sz="2400">
                <a:solidFill>
                  <a:srgbClr val="7F7F7F"/>
                </a:solidFill>
                <a:latin typeface="Montserrat"/>
                <a:ea typeface="Montserrat"/>
                <a:cs typeface="Montserrat"/>
                <a:sym typeface="Montserrat"/>
              </a:rPr>
              <a:t>Proyectos financiados</a:t>
            </a:r>
            <a:endParaRPr/>
          </a:p>
          <a:p>
            <a:pPr indent="0" lvl="0" marL="0" rtl="0" algn="l">
              <a:lnSpc>
                <a:spcPct val="90000"/>
              </a:lnSpc>
              <a:spcBef>
                <a:spcPts val="1000"/>
              </a:spcBef>
              <a:spcAft>
                <a:spcPts val="0"/>
              </a:spcAft>
              <a:buClr>
                <a:schemeClr val="dk1"/>
              </a:buClr>
              <a:buSzPts val="2000"/>
              <a:buNone/>
            </a:pPr>
            <a:r>
              <a:t/>
            </a:r>
            <a:endParaRPr sz="2400">
              <a:solidFill>
                <a:srgbClr val="7F7F7F"/>
              </a:solidFill>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2000"/>
              <a:buNone/>
            </a:pPr>
            <a:r>
              <a:rPr lang="es-MX" sz="2400">
                <a:solidFill>
                  <a:srgbClr val="7F7F7F"/>
                </a:solidFill>
                <a:latin typeface="Montserrat"/>
                <a:ea typeface="Montserrat"/>
                <a:cs typeface="Montserrat"/>
                <a:sym typeface="Montserrat"/>
              </a:rPr>
              <a:t>Donación de bases de datos</a:t>
            </a:r>
            <a:endParaRPr sz="2400">
              <a:solidFill>
                <a:srgbClr val="7F7F7F"/>
              </a:solidFill>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2000"/>
              <a:buNone/>
            </a:pPr>
            <a:r>
              <a:t/>
            </a:r>
            <a:endParaRPr sz="2400">
              <a:solidFill>
                <a:srgbClr val="7F7F7F"/>
              </a:solidFill>
              <a:latin typeface="Montserrat"/>
              <a:ea typeface="Montserrat"/>
              <a:cs typeface="Montserrat"/>
              <a:sym typeface="Montserrat"/>
            </a:endParaRPr>
          </a:p>
          <a:p>
            <a:pPr indent="0" lvl="0" marL="0" rtl="0" algn="l">
              <a:lnSpc>
                <a:spcPct val="90000"/>
              </a:lnSpc>
              <a:spcBef>
                <a:spcPts val="1000"/>
              </a:spcBef>
              <a:spcAft>
                <a:spcPts val="0"/>
              </a:spcAft>
              <a:buClr>
                <a:schemeClr val="dk1"/>
              </a:buClr>
              <a:buSzPts val="2000"/>
              <a:buNone/>
            </a:pPr>
            <a:r>
              <a:rPr lang="es-MX" sz="2400">
                <a:solidFill>
                  <a:srgbClr val="7F7F7F"/>
                </a:solidFill>
                <a:latin typeface="Montserrat"/>
                <a:ea typeface="Montserrat"/>
                <a:cs typeface="Montserrat"/>
                <a:sym typeface="Montserrat"/>
              </a:rPr>
              <a:t>Minado de datos en repositorios disponibles en la web</a:t>
            </a:r>
            <a:endParaRPr sz="2400">
              <a:solidFill>
                <a:srgbClr val="7F7F7F"/>
              </a:solidFill>
              <a:latin typeface="Montserrat"/>
              <a:ea typeface="Montserrat"/>
              <a:cs typeface="Montserrat"/>
              <a:sym typeface="Montserrat"/>
            </a:endParaRPr>
          </a:p>
        </p:txBody>
      </p:sp>
      <p:pic>
        <p:nvPicPr>
          <p:cNvPr id="126" name="Google Shape;126;p6"/>
          <p:cNvPicPr preferRelativeResize="0"/>
          <p:nvPr/>
        </p:nvPicPr>
        <p:blipFill rotWithShape="1">
          <a:blip r:embed="rId3">
            <a:alphaModFix/>
          </a:blip>
          <a:srcRect b="0" l="0" r="0" t="0"/>
          <a:stretch/>
        </p:blipFill>
        <p:spPr>
          <a:xfrm>
            <a:off x="7636555" y="1493310"/>
            <a:ext cx="4357270" cy="3358662"/>
          </a:xfrm>
          <a:prstGeom prst="rect">
            <a:avLst/>
          </a:prstGeom>
          <a:noFill/>
          <a:ln>
            <a:noFill/>
          </a:ln>
        </p:spPr>
      </p:pic>
      <p:sp>
        <p:nvSpPr>
          <p:cNvPr id="127" name="Google Shape;127;p6"/>
          <p:cNvSpPr txBox="1"/>
          <p:nvPr/>
        </p:nvSpPr>
        <p:spPr>
          <a:xfrm>
            <a:off x="0" y="0"/>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3200" u="none" cap="none" strike="noStrike">
                <a:solidFill>
                  <a:srgbClr val="3F3F3F"/>
                </a:solidFill>
                <a:latin typeface="Montserrat"/>
                <a:ea typeface="Montserrat"/>
                <a:cs typeface="Montserrat"/>
                <a:sym typeface="Montserrat"/>
              </a:rPr>
              <a:t>Repatriación. Tipos</a:t>
            </a:r>
            <a:endParaRPr/>
          </a:p>
        </p:txBody>
      </p:sp>
      <p:pic>
        <p:nvPicPr>
          <p:cNvPr id="128" name="Google Shape;128;p6"/>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HerbarioRezdos.png" id="134" name="Google Shape;134;p7"/>
          <p:cNvPicPr preferRelativeResize="0"/>
          <p:nvPr/>
        </p:nvPicPr>
        <p:blipFill rotWithShape="1">
          <a:blip r:embed="rId3">
            <a:alphaModFix/>
          </a:blip>
          <a:srcRect b="0" l="0" r="0" t="5325"/>
          <a:stretch/>
        </p:blipFill>
        <p:spPr>
          <a:xfrm>
            <a:off x="8440506" y="4135029"/>
            <a:ext cx="3338715" cy="2238317"/>
          </a:xfrm>
          <a:prstGeom prst="rect">
            <a:avLst/>
          </a:prstGeom>
          <a:noFill/>
          <a:ln>
            <a:noFill/>
          </a:ln>
        </p:spPr>
      </p:pic>
      <p:pic>
        <p:nvPicPr>
          <p:cNvPr descr="explorando.bmp" id="135" name="Google Shape;135;p7"/>
          <p:cNvPicPr preferRelativeResize="0"/>
          <p:nvPr/>
        </p:nvPicPr>
        <p:blipFill rotWithShape="1">
          <a:blip r:embed="rId4">
            <a:alphaModFix/>
          </a:blip>
          <a:srcRect b="0" l="0" r="0" t="0"/>
          <a:stretch/>
        </p:blipFill>
        <p:spPr>
          <a:xfrm>
            <a:off x="1305901" y="1484641"/>
            <a:ext cx="3351268" cy="2271834"/>
          </a:xfrm>
          <a:prstGeom prst="rect">
            <a:avLst/>
          </a:prstGeom>
          <a:noFill/>
          <a:ln>
            <a:noFill/>
          </a:ln>
        </p:spPr>
      </p:pic>
      <p:pic>
        <p:nvPicPr>
          <p:cNvPr descr="1_1.bmp" id="136" name="Google Shape;136;p7"/>
          <p:cNvPicPr preferRelativeResize="0"/>
          <p:nvPr/>
        </p:nvPicPr>
        <p:blipFill rotWithShape="1">
          <a:blip r:embed="rId5">
            <a:alphaModFix/>
          </a:blip>
          <a:srcRect b="0" l="0" r="0" t="0"/>
          <a:stretch/>
        </p:blipFill>
        <p:spPr>
          <a:xfrm>
            <a:off x="4869957" y="1530666"/>
            <a:ext cx="3359635" cy="2225809"/>
          </a:xfrm>
          <a:prstGeom prst="rect">
            <a:avLst/>
          </a:prstGeom>
          <a:noFill/>
          <a:ln>
            <a:noFill/>
          </a:ln>
        </p:spPr>
      </p:pic>
      <p:pic>
        <p:nvPicPr>
          <p:cNvPr descr="2prensando.bmp" id="137" name="Google Shape;137;p7"/>
          <p:cNvPicPr preferRelativeResize="0"/>
          <p:nvPr/>
        </p:nvPicPr>
        <p:blipFill rotWithShape="1">
          <a:blip r:embed="rId6">
            <a:alphaModFix/>
          </a:blip>
          <a:srcRect b="0" l="0" r="0" t="0"/>
          <a:stretch/>
        </p:blipFill>
        <p:spPr>
          <a:xfrm>
            <a:off x="8440507" y="1509745"/>
            <a:ext cx="3338715" cy="2267649"/>
          </a:xfrm>
          <a:prstGeom prst="rect">
            <a:avLst/>
          </a:prstGeom>
          <a:noFill/>
          <a:ln>
            <a:noFill/>
          </a:ln>
        </p:spPr>
      </p:pic>
      <p:pic>
        <p:nvPicPr>
          <p:cNvPr descr="3.bmp" id="138" name="Google Shape;138;p7"/>
          <p:cNvPicPr preferRelativeResize="0"/>
          <p:nvPr/>
        </p:nvPicPr>
        <p:blipFill rotWithShape="1">
          <a:blip r:embed="rId7">
            <a:alphaModFix/>
          </a:blip>
          <a:srcRect b="0" l="0" r="0" t="0"/>
          <a:stretch/>
        </p:blipFill>
        <p:spPr>
          <a:xfrm>
            <a:off x="1284982" y="4130975"/>
            <a:ext cx="3372187" cy="2225811"/>
          </a:xfrm>
          <a:prstGeom prst="rect">
            <a:avLst/>
          </a:prstGeom>
          <a:noFill/>
          <a:ln>
            <a:noFill/>
          </a:ln>
        </p:spPr>
      </p:pic>
      <p:pic>
        <p:nvPicPr>
          <p:cNvPr descr="4.bmp" id="139" name="Google Shape;139;p7"/>
          <p:cNvPicPr preferRelativeResize="0"/>
          <p:nvPr/>
        </p:nvPicPr>
        <p:blipFill rotWithShape="1">
          <a:blip r:embed="rId8">
            <a:alphaModFix/>
          </a:blip>
          <a:srcRect b="0" l="0" r="0" t="0"/>
          <a:stretch/>
        </p:blipFill>
        <p:spPr>
          <a:xfrm>
            <a:off x="4869957" y="4130977"/>
            <a:ext cx="3347082" cy="2225809"/>
          </a:xfrm>
          <a:prstGeom prst="rect">
            <a:avLst/>
          </a:prstGeom>
          <a:noFill/>
          <a:ln>
            <a:noFill/>
          </a:ln>
        </p:spPr>
      </p:pic>
      <p:sp>
        <p:nvSpPr>
          <p:cNvPr id="140" name="Google Shape;140;p7"/>
          <p:cNvSpPr txBox="1"/>
          <p:nvPr/>
        </p:nvSpPr>
        <p:spPr>
          <a:xfrm>
            <a:off x="2743454" y="869262"/>
            <a:ext cx="6768752" cy="33851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Montserrat"/>
              <a:buNone/>
            </a:pPr>
            <a:r>
              <a:rPr b="0" i="0" lang="es-MX" sz="1400" u="none" cap="none" strike="noStrike">
                <a:solidFill>
                  <a:srgbClr val="000000"/>
                </a:solidFill>
                <a:latin typeface="Montserrat"/>
                <a:ea typeface="Montserrat"/>
                <a:cs typeface="Montserrat"/>
                <a:sym typeface="Montserrat"/>
              </a:rPr>
              <a:t>Es el conjunto de especímenes recolectados </a:t>
            </a:r>
            <a:r>
              <a:rPr b="0" i="0" lang="es-MX" sz="1600" u="none" cap="none" strike="noStrike">
                <a:solidFill>
                  <a:srgbClr val="000000"/>
                </a:solidFill>
                <a:latin typeface="Montserrat"/>
                <a:ea typeface="Montserrat"/>
                <a:cs typeface="Montserrat"/>
                <a:sym typeface="Montserrat"/>
              </a:rPr>
              <a:t>con</a:t>
            </a:r>
            <a:r>
              <a:rPr b="0" i="0" lang="es-MX" sz="1400" u="none" cap="none" strike="noStrike">
                <a:solidFill>
                  <a:srgbClr val="000000"/>
                </a:solidFill>
                <a:latin typeface="Montserrat"/>
                <a:ea typeface="Montserrat"/>
                <a:cs typeface="Montserrat"/>
                <a:sym typeface="Montserrat"/>
              </a:rPr>
              <a:t> fines de investigación</a:t>
            </a:r>
            <a:endParaRPr b="0" i="0" sz="1400" u="none" cap="none" strike="noStrike">
              <a:solidFill>
                <a:srgbClr val="000000"/>
              </a:solidFill>
              <a:latin typeface="Montserrat"/>
              <a:ea typeface="Montserrat"/>
              <a:cs typeface="Montserrat"/>
              <a:sym typeface="Montserrat"/>
            </a:endParaRPr>
          </a:p>
        </p:txBody>
      </p:sp>
      <p:sp>
        <p:nvSpPr>
          <p:cNvPr id="141" name="Google Shape;141;p7"/>
          <p:cNvSpPr txBox="1"/>
          <p:nvPr/>
        </p:nvSpPr>
        <p:spPr>
          <a:xfrm>
            <a:off x="0" y="5619"/>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3200" u="none" cap="none" strike="noStrike">
                <a:solidFill>
                  <a:srgbClr val="3F3F3F"/>
                </a:solidFill>
                <a:latin typeface="Montserrat"/>
                <a:ea typeface="Montserrat"/>
                <a:cs typeface="Montserrat"/>
                <a:sym typeface="Montserrat"/>
              </a:rPr>
              <a:t>Recolecta biológica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nvSpPr>
        <p:spPr>
          <a:xfrm>
            <a:off x="350703" y="1198193"/>
            <a:ext cx="3223035" cy="470894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600"/>
              </a:spcBef>
              <a:spcAft>
                <a:spcPts val="0"/>
              </a:spcAft>
              <a:buClr>
                <a:srgbClr val="C00000"/>
              </a:buClr>
              <a:buSzPts val="1800"/>
              <a:buFont typeface="Arial"/>
              <a:buChar char="•"/>
            </a:pPr>
            <a:r>
              <a:rPr b="0" i="0" lang="es-MX" sz="1600" u="none" cap="none" strike="noStrike">
                <a:solidFill>
                  <a:schemeClr val="dk1"/>
                </a:solidFill>
                <a:latin typeface="Montserrat"/>
                <a:ea typeface="Montserrat"/>
                <a:cs typeface="Montserrat"/>
                <a:sym typeface="Montserrat"/>
              </a:rPr>
              <a:t>Participación de expertos nacionales y extranjeros</a:t>
            </a:r>
            <a:endParaRPr b="0" i="0" sz="1600" u="none" cap="none" strike="noStrike">
              <a:solidFill>
                <a:srgbClr val="000000"/>
              </a:solidFill>
              <a:latin typeface="Montserrat"/>
              <a:ea typeface="Montserrat"/>
              <a:cs typeface="Montserrat"/>
              <a:sym typeface="Montserrat"/>
            </a:endParaRPr>
          </a:p>
          <a:p>
            <a:pPr indent="-285750" lvl="0" marL="285750" marR="0" rtl="0" algn="l">
              <a:spcBef>
                <a:spcPts val="1200"/>
              </a:spcBef>
              <a:spcAft>
                <a:spcPts val="0"/>
              </a:spcAft>
              <a:buClr>
                <a:srgbClr val="C00000"/>
              </a:buClr>
              <a:buSzPts val="1800"/>
              <a:buFont typeface="Arial"/>
              <a:buChar char="•"/>
            </a:pPr>
            <a:r>
              <a:rPr lang="es-MX" sz="1600">
                <a:solidFill>
                  <a:schemeClr val="dk1"/>
                </a:solidFill>
                <a:latin typeface="Montserrat"/>
                <a:ea typeface="Montserrat"/>
                <a:cs typeface="Montserrat"/>
                <a:sym typeface="Montserrat"/>
              </a:rPr>
              <a:t>Captura de la información en base de datos durante la visita a la colección</a:t>
            </a:r>
            <a:endParaRPr/>
          </a:p>
          <a:p>
            <a:pPr indent="-285750" lvl="0" marL="285750" marR="0" rtl="0" algn="l">
              <a:lnSpc>
                <a:spcPct val="100000"/>
              </a:lnSpc>
              <a:spcBef>
                <a:spcPts val="1200"/>
              </a:spcBef>
              <a:spcAft>
                <a:spcPts val="0"/>
              </a:spcAft>
              <a:buClr>
                <a:srgbClr val="C00000"/>
              </a:buClr>
              <a:buSzPts val="1800"/>
              <a:buFont typeface="Arial"/>
              <a:buChar char="•"/>
            </a:pPr>
            <a:r>
              <a:rPr b="0" i="0" lang="es-MX" sz="1600" u="none" cap="none" strike="noStrike">
                <a:solidFill>
                  <a:schemeClr val="dk1"/>
                </a:solidFill>
                <a:latin typeface="Montserrat"/>
                <a:ea typeface="Montserrat"/>
                <a:cs typeface="Montserrat"/>
                <a:sym typeface="Montserrat"/>
              </a:rPr>
              <a:t>Equipo técnico para la integración de la información</a:t>
            </a:r>
            <a:endParaRPr b="0" i="0" sz="16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1200"/>
              </a:spcBef>
              <a:spcAft>
                <a:spcPts val="0"/>
              </a:spcAft>
              <a:buClr>
                <a:srgbClr val="C00000"/>
              </a:buClr>
              <a:buSzPts val="1800"/>
              <a:buFont typeface="Arial"/>
              <a:buChar char="•"/>
            </a:pPr>
            <a:r>
              <a:rPr b="0" i="0" lang="es-MX" sz="1600" u="none" cap="none" strike="noStrike">
                <a:solidFill>
                  <a:schemeClr val="dk1"/>
                </a:solidFill>
                <a:latin typeface="Montserrat"/>
                <a:ea typeface="Montserrat"/>
                <a:cs typeface="Montserrat"/>
                <a:sym typeface="Montserrat"/>
              </a:rPr>
              <a:t>Georreferencia de localidades (si se requiere)</a:t>
            </a:r>
            <a:endParaRPr sz="1600">
              <a:solidFill>
                <a:schemeClr val="dk1"/>
              </a:solidFill>
              <a:latin typeface="Montserrat"/>
              <a:ea typeface="Montserrat"/>
              <a:cs typeface="Montserrat"/>
              <a:sym typeface="Montserrat"/>
            </a:endParaRPr>
          </a:p>
          <a:p>
            <a:pPr indent="-285750" lvl="0" marL="285750" marR="0" rtl="0" algn="l">
              <a:lnSpc>
                <a:spcPct val="100000"/>
              </a:lnSpc>
              <a:spcBef>
                <a:spcPts val="1200"/>
              </a:spcBef>
              <a:spcAft>
                <a:spcPts val="0"/>
              </a:spcAft>
              <a:buClr>
                <a:srgbClr val="C00000"/>
              </a:buClr>
              <a:buSzPts val="1800"/>
              <a:buFont typeface="Arial"/>
              <a:buChar char="•"/>
            </a:pPr>
            <a:r>
              <a:rPr b="0" i="0" lang="es-MX" sz="1600" u="none" cap="none" strike="noStrike">
                <a:solidFill>
                  <a:schemeClr val="dk1"/>
                </a:solidFill>
                <a:latin typeface="Montserrat"/>
                <a:ea typeface="Montserrat"/>
                <a:cs typeface="Montserrat"/>
                <a:sym typeface="Montserrat"/>
              </a:rPr>
              <a:t>Control de calidad (revisión, cotejo, corrección)</a:t>
            </a:r>
            <a:endParaRPr sz="1600">
              <a:solidFill>
                <a:schemeClr val="dk1"/>
              </a:solidFill>
              <a:latin typeface="Montserrat"/>
              <a:ea typeface="Montserrat"/>
              <a:cs typeface="Montserrat"/>
              <a:sym typeface="Montserrat"/>
            </a:endParaRPr>
          </a:p>
          <a:p>
            <a:pPr indent="-285750" lvl="0" marL="285750" marR="0" rtl="0" algn="l">
              <a:lnSpc>
                <a:spcPct val="100000"/>
              </a:lnSpc>
              <a:spcBef>
                <a:spcPts val="1200"/>
              </a:spcBef>
              <a:spcAft>
                <a:spcPts val="600"/>
              </a:spcAft>
              <a:buClr>
                <a:srgbClr val="C00000"/>
              </a:buClr>
              <a:buSzPts val="1800"/>
              <a:buFont typeface="Arial"/>
              <a:buChar char="•"/>
            </a:pPr>
            <a:r>
              <a:rPr b="0" i="0" lang="es-MX" sz="1600" u="none" cap="none" strike="noStrike">
                <a:solidFill>
                  <a:schemeClr val="dk1"/>
                </a:solidFill>
                <a:latin typeface="Montserrat"/>
                <a:ea typeface="Montserrat"/>
                <a:cs typeface="Montserrat"/>
                <a:sym typeface="Montserrat"/>
              </a:rPr>
              <a:t>Cumplimiento compromisos pactados</a:t>
            </a:r>
            <a:endParaRPr b="0" i="0" sz="1600" u="none" cap="none" strike="noStrike">
              <a:solidFill>
                <a:srgbClr val="000000"/>
              </a:solidFill>
              <a:latin typeface="Montserrat"/>
              <a:ea typeface="Montserrat"/>
              <a:cs typeface="Montserrat"/>
              <a:sym typeface="Montserrat"/>
            </a:endParaRPr>
          </a:p>
        </p:txBody>
      </p:sp>
      <p:cxnSp>
        <p:nvCxnSpPr>
          <p:cNvPr id="147" name="Google Shape;147;p8"/>
          <p:cNvCxnSpPr/>
          <p:nvPr/>
        </p:nvCxnSpPr>
        <p:spPr>
          <a:xfrm>
            <a:off x="7665769" y="5796337"/>
            <a:ext cx="586256" cy="0"/>
          </a:xfrm>
          <a:prstGeom prst="straightConnector1">
            <a:avLst/>
          </a:prstGeom>
          <a:noFill/>
          <a:ln cap="flat" cmpd="sng" w="9525">
            <a:solidFill>
              <a:srgbClr val="990000"/>
            </a:solidFill>
            <a:prstDash val="solid"/>
            <a:round/>
            <a:headEnd len="sm" w="sm" type="none"/>
            <a:tailEnd len="med" w="med" type="triangle"/>
          </a:ln>
        </p:spPr>
      </p:cxnSp>
      <p:sp>
        <p:nvSpPr>
          <p:cNvPr id="148" name="Google Shape;148;p8"/>
          <p:cNvSpPr/>
          <p:nvPr/>
        </p:nvSpPr>
        <p:spPr>
          <a:xfrm>
            <a:off x="4103790" y="1240994"/>
            <a:ext cx="1804716" cy="863158"/>
          </a:xfrm>
          <a:prstGeom prst="round2DiagRect">
            <a:avLst>
              <a:gd fmla="val 16667" name="adj1"/>
              <a:gd fmla="val 0" name="adj2"/>
            </a:avLst>
          </a:prstGeom>
          <a:solidFill>
            <a:srgbClr val="938A54"/>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Montserrat"/>
                <a:ea typeface="Montserrat"/>
                <a:cs typeface="Montserrat"/>
                <a:sym typeface="Montserrat"/>
              </a:rPr>
              <a:t>Necesidades de la institución</a:t>
            </a:r>
            <a:endParaRPr/>
          </a:p>
        </p:txBody>
      </p:sp>
      <p:sp>
        <p:nvSpPr>
          <p:cNvPr id="149" name="Google Shape;149;p8"/>
          <p:cNvSpPr/>
          <p:nvPr/>
        </p:nvSpPr>
        <p:spPr>
          <a:xfrm>
            <a:off x="4040794" y="2636598"/>
            <a:ext cx="1852672" cy="1011356"/>
          </a:xfrm>
          <a:prstGeom prst="round2DiagRect">
            <a:avLst>
              <a:gd fmla="val 16667" name="adj1"/>
              <a:gd fmla="val 0" name="adj2"/>
            </a:avLst>
          </a:prstGeom>
          <a:solidFill>
            <a:srgbClr val="8B9652"/>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Montserrat"/>
                <a:ea typeface="Montserrat"/>
                <a:cs typeface="Montserrat"/>
                <a:sym typeface="Montserrat"/>
              </a:rPr>
              <a:t>Convocatorias, invitaciones y políticas de apoyo</a:t>
            </a:r>
            <a:endParaRPr/>
          </a:p>
        </p:txBody>
      </p:sp>
      <p:sp>
        <p:nvSpPr>
          <p:cNvPr id="150" name="Google Shape;150;p8"/>
          <p:cNvSpPr/>
          <p:nvPr/>
        </p:nvSpPr>
        <p:spPr>
          <a:xfrm>
            <a:off x="4055834" y="3882467"/>
            <a:ext cx="1852672" cy="1011356"/>
          </a:xfrm>
          <a:prstGeom prst="round2DiagRect">
            <a:avLst>
              <a:gd fmla="val 16667" name="adj1"/>
              <a:gd fmla="val 0" name="adj2"/>
            </a:avLst>
          </a:prstGeom>
          <a:solidFill>
            <a:srgbClr val="BF9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Montserrat"/>
                <a:ea typeface="Montserrat"/>
                <a:cs typeface="Montserrat"/>
                <a:sym typeface="Montserrat"/>
              </a:rPr>
              <a:t>Evaluación de las solicitudes de apoyo por especialistas</a:t>
            </a:r>
            <a:endParaRPr/>
          </a:p>
        </p:txBody>
      </p:sp>
      <p:sp>
        <p:nvSpPr>
          <p:cNvPr id="151" name="Google Shape;151;p8"/>
          <p:cNvSpPr/>
          <p:nvPr/>
        </p:nvSpPr>
        <p:spPr>
          <a:xfrm>
            <a:off x="3747153" y="5306162"/>
            <a:ext cx="2470034" cy="721012"/>
          </a:xfrm>
          <a:prstGeom prst="round2DiagRect">
            <a:avLst>
              <a:gd fmla="val 16667" name="adj1"/>
              <a:gd fmla="val 0" name="adj2"/>
            </a:avLst>
          </a:prstGeom>
          <a:solidFill>
            <a:srgbClr val="9D7B49"/>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Montserrat"/>
                <a:ea typeface="Montserrat"/>
                <a:cs typeface="Montserrat"/>
                <a:sym typeface="Montserrat"/>
              </a:rPr>
              <a:t>Formalización del apoyo</a:t>
            </a:r>
            <a:endParaRPr/>
          </a:p>
          <a:p>
            <a:pPr indent="0" lvl="0" marL="0" marR="0" rtl="0" algn="ctr">
              <a:spcBef>
                <a:spcPts val="0"/>
              </a:spcBef>
              <a:spcAft>
                <a:spcPts val="0"/>
              </a:spcAft>
              <a:buNone/>
            </a:pPr>
            <a:r>
              <a:rPr b="1" lang="es-MX" sz="1400">
                <a:solidFill>
                  <a:schemeClr val="lt1"/>
                </a:solidFill>
                <a:latin typeface="Montserrat"/>
                <a:ea typeface="Montserrat"/>
                <a:cs typeface="Montserrat"/>
                <a:sym typeface="Montserrat"/>
              </a:rPr>
              <a:t>(convenios y contratos)</a:t>
            </a:r>
            <a:endParaRPr/>
          </a:p>
        </p:txBody>
      </p:sp>
      <p:sp>
        <p:nvSpPr>
          <p:cNvPr id="152" name="Google Shape;152;p8"/>
          <p:cNvSpPr/>
          <p:nvPr/>
        </p:nvSpPr>
        <p:spPr>
          <a:xfrm>
            <a:off x="7046943" y="5306162"/>
            <a:ext cx="1823907" cy="564788"/>
          </a:xfrm>
          <a:prstGeom prst="round2DiagRect">
            <a:avLst>
              <a:gd fmla="val 16667" name="adj1"/>
              <a:gd fmla="val 0" name="adj2"/>
            </a:avLst>
          </a:prstGeom>
          <a:solidFill>
            <a:srgbClr val="ED7C2F"/>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Montserrat"/>
                <a:ea typeface="Montserrat"/>
                <a:cs typeface="Montserrat"/>
                <a:sym typeface="Montserrat"/>
              </a:rPr>
              <a:t>Seguimiento a los proyectos</a:t>
            </a:r>
            <a:endParaRPr/>
          </a:p>
        </p:txBody>
      </p:sp>
      <p:sp>
        <p:nvSpPr>
          <p:cNvPr id="153" name="Google Shape;153;p8"/>
          <p:cNvSpPr/>
          <p:nvPr/>
        </p:nvSpPr>
        <p:spPr>
          <a:xfrm>
            <a:off x="9005853" y="4150483"/>
            <a:ext cx="2179760" cy="941774"/>
          </a:xfrm>
          <a:prstGeom prst="round2DiagRect">
            <a:avLst>
              <a:gd fmla="val 16667" name="adj1"/>
              <a:gd fmla="val 0" name="adj2"/>
            </a:avLst>
          </a:prstGeom>
          <a:solidFill>
            <a:srgbClr val="D2984A"/>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Montserrat"/>
                <a:ea typeface="Montserrat"/>
                <a:cs typeface="Montserrat"/>
                <a:sym typeface="Montserrat"/>
              </a:rPr>
              <a:t>Aseguramiento del cumplimiento y calidad de los resultados</a:t>
            </a:r>
            <a:endParaRPr/>
          </a:p>
        </p:txBody>
      </p:sp>
      <p:sp>
        <p:nvSpPr>
          <p:cNvPr id="154" name="Google Shape;154;p8"/>
          <p:cNvSpPr/>
          <p:nvPr/>
        </p:nvSpPr>
        <p:spPr>
          <a:xfrm>
            <a:off x="9129101" y="2948114"/>
            <a:ext cx="1985850" cy="604550"/>
          </a:xfrm>
          <a:prstGeom prst="round2DiagRect">
            <a:avLst>
              <a:gd fmla="val 16667" name="adj1"/>
              <a:gd fmla="val 0" name="adj2"/>
            </a:avLst>
          </a:prstGeom>
          <a:solidFill>
            <a:srgbClr val="AFAC21"/>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Montserrat"/>
                <a:ea typeface="Montserrat"/>
                <a:cs typeface="Montserrat"/>
                <a:sym typeface="Montserrat"/>
              </a:rPr>
              <a:t>Revisión áreas técnicas</a:t>
            </a:r>
            <a:endParaRPr/>
          </a:p>
        </p:txBody>
      </p:sp>
      <p:sp>
        <p:nvSpPr>
          <p:cNvPr id="155" name="Google Shape;155;p8"/>
          <p:cNvSpPr/>
          <p:nvPr/>
        </p:nvSpPr>
        <p:spPr>
          <a:xfrm>
            <a:off x="9292177" y="1575909"/>
            <a:ext cx="1693628" cy="564788"/>
          </a:xfrm>
          <a:prstGeom prst="round2DiagRect">
            <a:avLst>
              <a:gd fmla="val 16667" name="adj1"/>
              <a:gd fmla="val 0" name="adj2"/>
            </a:avLst>
          </a:prstGeom>
          <a:solidFill>
            <a:srgbClr val="B489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400">
                <a:solidFill>
                  <a:schemeClr val="lt1"/>
                </a:solidFill>
                <a:latin typeface="Montserrat"/>
                <a:ea typeface="Montserrat"/>
                <a:cs typeface="Montserrat"/>
                <a:sym typeface="Montserrat"/>
              </a:rPr>
              <a:t>Integración</a:t>
            </a:r>
            <a:endParaRPr/>
          </a:p>
        </p:txBody>
      </p:sp>
      <p:pic>
        <p:nvPicPr>
          <p:cNvPr id="156" name="Google Shape;156;p8"/>
          <p:cNvPicPr preferRelativeResize="0"/>
          <p:nvPr/>
        </p:nvPicPr>
        <p:blipFill rotWithShape="1">
          <a:blip r:embed="rId3">
            <a:alphaModFix/>
          </a:blip>
          <a:srcRect b="0" l="0" r="0" t="0"/>
          <a:stretch/>
        </p:blipFill>
        <p:spPr>
          <a:xfrm>
            <a:off x="10876618" y="964295"/>
            <a:ext cx="954363" cy="852854"/>
          </a:xfrm>
          <a:prstGeom prst="rect">
            <a:avLst/>
          </a:prstGeom>
          <a:noFill/>
          <a:ln>
            <a:noFill/>
          </a:ln>
        </p:spPr>
      </p:pic>
      <p:cxnSp>
        <p:nvCxnSpPr>
          <p:cNvPr id="157" name="Google Shape;157;p8"/>
          <p:cNvCxnSpPr/>
          <p:nvPr/>
        </p:nvCxnSpPr>
        <p:spPr>
          <a:xfrm>
            <a:off x="4931293" y="2211312"/>
            <a:ext cx="0" cy="360000"/>
          </a:xfrm>
          <a:prstGeom prst="straightConnector1">
            <a:avLst/>
          </a:prstGeom>
          <a:noFill/>
          <a:ln cap="flat" cmpd="sng" w="9525">
            <a:solidFill>
              <a:srgbClr val="990000"/>
            </a:solidFill>
            <a:prstDash val="solid"/>
            <a:round/>
            <a:headEnd len="sm" w="sm" type="none"/>
            <a:tailEnd len="med" w="med" type="triangle"/>
          </a:ln>
        </p:spPr>
      </p:cxnSp>
      <p:cxnSp>
        <p:nvCxnSpPr>
          <p:cNvPr id="158" name="Google Shape;158;p8"/>
          <p:cNvCxnSpPr/>
          <p:nvPr/>
        </p:nvCxnSpPr>
        <p:spPr>
          <a:xfrm>
            <a:off x="4910003" y="3653866"/>
            <a:ext cx="0" cy="190450"/>
          </a:xfrm>
          <a:prstGeom prst="straightConnector1">
            <a:avLst/>
          </a:prstGeom>
          <a:noFill/>
          <a:ln cap="flat" cmpd="sng" w="9525">
            <a:solidFill>
              <a:srgbClr val="990000"/>
            </a:solidFill>
            <a:prstDash val="solid"/>
            <a:round/>
            <a:headEnd len="sm" w="sm" type="none"/>
            <a:tailEnd len="med" w="med" type="triangle"/>
          </a:ln>
        </p:spPr>
      </p:cxnSp>
      <p:cxnSp>
        <p:nvCxnSpPr>
          <p:cNvPr id="159" name="Google Shape;159;p8"/>
          <p:cNvCxnSpPr/>
          <p:nvPr/>
        </p:nvCxnSpPr>
        <p:spPr>
          <a:xfrm flipH="1">
            <a:off x="4895059" y="4957149"/>
            <a:ext cx="3595" cy="288000"/>
          </a:xfrm>
          <a:prstGeom prst="straightConnector1">
            <a:avLst/>
          </a:prstGeom>
          <a:noFill/>
          <a:ln cap="flat" cmpd="sng" w="9525">
            <a:solidFill>
              <a:srgbClr val="990000"/>
            </a:solidFill>
            <a:prstDash val="solid"/>
            <a:round/>
            <a:headEnd len="sm" w="sm" type="none"/>
            <a:tailEnd len="med" w="med" type="triangle"/>
          </a:ln>
        </p:spPr>
      </p:cxnSp>
      <p:cxnSp>
        <p:nvCxnSpPr>
          <p:cNvPr id="160" name="Google Shape;160;p8"/>
          <p:cNvCxnSpPr/>
          <p:nvPr/>
        </p:nvCxnSpPr>
        <p:spPr>
          <a:xfrm flipH="1" rot="10800000">
            <a:off x="9217891" y="5298407"/>
            <a:ext cx="456837" cy="290149"/>
          </a:xfrm>
          <a:prstGeom prst="straightConnector1">
            <a:avLst/>
          </a:prstGeom>
          <a:noFill/>
          <a:ln cap="flat" cmpd="sng" w="9525">
            <a:solidFill>
              <a:srgbClr val="990000"/>
            </a:solidFill>
            <a:prstDash val="solid"/>
            <a:round/>
            <a:headEnd len="sm" w="sm" type="none"/>
            <a:tailEnd len="med" w="med" type="triangle"/>
          </a:ln>
        </p:spPr>
      </p:cxnSp>
      <p:cxnSp>
        <p:nvCxnSpPr>
          <p:cNvPr id="161" name="Google Shape;161;p8"/>
          <p:cNvCxnSpPr/>
          <p:nvPr/>
        </p:nvCxnSpPr>
        <p:spPr>
          <a:xfrm rot="10800000">
            <a:off x="10095733" y="3673701"/>
            <a:ext cx="0" cy="419981"/>
          </a:xfrm>
          <a:prstGeom prst="straightConnector1">
            <a:avLst/>
          </a:prstGeom>
          <a:noFill/>
          <a:ln cap="flat" cmpd="sng" w="9525">
            <a:solidFill>
              <a:srgbClr val="990000"/>
            </a:solidFill>
            <a:prstDash val="solid"/>
            <a:round/>
            <a:headEnd len="sm" w="sm" type="none"/>
            <a:tailEnd len="med" w="med" type="triangle"/>
          </a:ln>
        </p:spPr>
      </p:cxnSp>
      <p:cxnSp>
        <p:nvCxnSpPr>
          <p:cNvPr id="162" name="Google Shape;162;p8"/>
          <p:cNvCxnSpPr/>
          <p:nvPr/>
        </p:nvCxnSpPr>
        <p:spPr>
          <a:xfrm rot="10800000">
            <a:off x="10122026" y="2275964"/>
            <a:ext cx="0" cy="438488"/>
          </a:xfrm>
          <a:prstGeom prst="straightConnector1">
            <a:avLst/>
          </a:prstGeom>
          <a:noFill/>
          <a:ln cap="flat" cmpd="sng" w="9525">
            <a:solidFill>
              <a:srgbClr val="990000"/>
            </a:solidFill>
            <a:prstDash val="solid"/>
            <a:round/>
            <a:headEnd len="sm" w="sm" type="none"/>
            <a:tailEnd len="med" w="med" type="triangle"/>
          </a:ln>
        </p:spPr>
      </p:cxnSp>
      <p:cxnSp>
        <p:nvCxnSpPr>
          <p:cNvPr id="163" name="Google Shape;163;p8"/>
          <p:cNvCxnSpPr/>
          <p:nvPr/>
        </p:nvCxnSpPr>
        <p:spPr>
          <a:xfrm>
            <a:off x="6419275" y="5588556"/>
            <a:ext cx="415623" cy="0"/>
          </a:xfrm>
          <a:prstGeom prst="straightConnector1">
            <a:avLst/>
          </a:prstGeom>
          <a:noFill/>
          <a:ln cap="flat" cmpd="sng" w="9525">
            <a:solidFill>
              <a:srgbClr val="990000"/>
            </a:solidFill>
            <a:prstDash val="solid"/>
            <a:round/>
            <a:headEnd len="sm" w="sm" type="none"/>
            <a:tailEnd len="med" w="med" type="triangle"/>
          </a:ln>
        </p:spPr>
      </p:cxnSp>
      <p:sp>
        <p:nvSpPr>
          <p:cNvPr id="164" name="Google Shape;164;p8"/>
          <p:cNvSpPr txBox="1"/>
          <p:nvPr/>
        </p:nvSpPr>
        <p:spPr>
          <a:xfrm>
            <a:off x="0" y="3263"/>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3200" u="none" cap="none" strike="noStrike">
                <a:solidFill>
                  <a:srgbClr val="3F3F3F"/>
                </a:solidFill>
                <a:latin typeface="Montserrat"/>
                <a:ea typeface="Montserrat"/>
                <a:cs typeface="Montserrat"/>
                <a:sym typeface="Montserrat"/>
              </a:rPr>
              <a:t>Repatriación. Financiamiento de proyectos</a:t>
            </a:r>
            <a:endParaRPr/>
          </a:p>
        </p:txBody>
      </p:sp>
      <p:pic>
        <p:nvPicPr>
          <p:cNvPr id="165" name="Google Shape;165;p8"/>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aphicFrame>
        <p:nvGraphicFramePr>
          <p:cNvPr id="170" name="Google Shape;170;p9"/>
          <p:cNvGraphicFramePr/>
          <p:nvPr/>
        </p:nvGraphicFramePr>
        <p:xfrm>
          <a:off x="0" y="1992523"/>
          <a:ext cx="3000000" cy="3000000"/>
        </p:xfrm>
        <a:graphic>
          <a:graphicData uri="http://schemas.openxmlformats.org/drawingml/2006/table">
            <a:tbl>
              <a:tblPr bandRow="1" firstRow="1">
                <a:noFill/>
                <a:tableStyleId>{D10ECC99-A05E-45D8-BF4C-5FC478AD596B}</a:tableStyleId>
              </a:tblPr>
              <a:tblGrid>
                <a:gridCol w="1862950"/>
                <a:gridCol w="1585650"/>
                <a:gridCol w="1582100"/>
              </a:tblGrid>
              <a:tr h="370850">
                <a:tc>
                  <a:txBody>
                    <a:bodyPr/>
                    <a:lstStyle/>
                    <a:p>
                      <a:pPr indent="0" lvl="0" marL="0" marR="0" rtl="0" algn="l">
                        <a:lnSpc>
                          <a:spcPct val="100000"/>
                        </a:lnSpc>
                        <a:spcBef>
                          <a:spcPts val="0"/>
                        </a:spcBef>
                        <a:spcAft>
                          <a:spcPts val="0"/>
                        </a:spcAft>
                        <a:buClr>
                          <a:srgbClr val="000000"/>
                        </a:buClr>
                        <a:buSzPts val="1800"/>
                        <a:buFont typeface="Arial"/>
                        <a:buNone/>
                      </a:pPr>
                      <a:r>
                        <a:rPr b="0" lang="es-MX" sz="1800" u="none" cap="none" strike="noStrike">
                          <a:latin typeface="Montserrat"/>
                          <a:ea typeface="Montserrat"/>
                          <a:cs typeface="Montserrat"/>
                          <a:sym typeface="Montserrat"/>
                        </a:rPr>
                        <a:t>plantas </a:t>
                      </a:r>
                      <a:endParaRPr b="0" sz="1800" u="none" cap="none" strike="noStrike">
                        <a:solidFill>
                          <a:schemeClr val="dk1"/>
                        </a:solidFill>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b="0" lang="es-MX" sz="1800" u="none" cap="none" strike="noStrike">
                          <a:latin typeface="Montserrat"/>
                          <a:ea typeface="Montserrat"/>
                          <a:cs typeface="Montserrat"/>
                          <a:sym typeface="Montserrat"/>
                        </a:rPr>
                        <a:t>1 782 854</a:t>
                      </a:r>
                      <a:endParaRPr b="0" sz="1800" u="none" cap="none" strike="noStrike">
                        <a:solidFill>
                          <a:schemeClr val="dk1"/>
                        </a:solidFill>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b="0" lang="es-MX" sz="1800" u="none" cap="none" strike="noStrike">
                          <a:latin typeface="Montserrat"/>
                          <a:ea typeface="Montserrat"/>
                          <a:cs typeface="Montserrat"/>
                          <a:sym typeface="Montserrat"/>
                        </a:rPr>
                        <a:t>1 148 497</a:t>
                      </a:r>
                      <a:endParaRPr b="0" sz="1800" u="none" cap="none" strike="noStrike">
                        <a:solidFill>
                          <a:schemeClr val="dk1"/>
                        </a:solidFill>
                        <a:latin typeface="Montserrat"/>
                        <a:ea typeface="Montserrat"/>
                        <a:cs typeface="Montserrat"/>
                        <a:sym typeface="Montserrat"/>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mamíferos</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202 490</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228 483</a:t>
                      </a:r>
                      <a:endParaRPr sz="1800" u="none" cap="none" strike="noStrike">
                        <a:latin typeface="Montserrat"/>
                        <a:ea typeface="Montserrat"/>
                        <a:cs typeface="Montserrat"/>
                        <a:sym typeface="Montserrat"/>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aves</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 64 202</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501 390</a:t>
                      </a:r>
                      <a:endParaRPr sz="1800" u="none" cap="none" strike="noStrike">
                        <a:latin typeface="Montserrat"/>
                        <a:ea typeface="Montserrat"/>
                        <a:cs typeface="Montserrat"/>
                        <a:sym typeface="Montserrat"/>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anfibios</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54 662</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163 146</a:t>
                      </a:r>
                      <a:endParaRPr sz="1800" u="none" cap="none" strike="noStrike">
                        <a:latin typeface="Montserrat"/>
                        <a:ea typeface="Montserrat"/>
                        <a:cs typeface="Montserrat"/>
                        <a:sym typeface="Montserrat"/>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reptiles</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88 171</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290 531</a:t>
                      </a:r>
                      <a:endParaRPr sz="1800" u="none" cap="none" strike="noStrike">
                        <a:latin typeface="Montserrat"/>
                        <a:ea typeface="Montserrat"/>
                        <a:cs typeface="Montserrat"/>
                        <a:sym typeface="Montserrat"/>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peces</a:t>
                      </a:r>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177 201</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115 658</a:t>
                      </a:r>
                      <a:endParaRPr sz="1800" u="none" cap="none" strike="noStrike">
                        <a:latin typeface="Montserrat"/>
                        <a:ea typeface="Montserrat"/>
                        <a:cs typeface="Montserrat"/>
                        <a:sym typeface="Montserrat"/>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invertebrados</a:t>
                      </a:r>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1 448 807</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601 680</a:t>
                      </a:r>
                      <a:endParaRPr sz="1800" u="none" cap="none" strike="noStrike">
                        <a:latin typeface="Montserrat"/>
                        <a:ea typeface="Montserrat"/>
                        <a:cs typeface="Montserrat"/>
                        <a:sym typeface="Montserrat"/>
                      </a:endParaRPr>
                    </a:p>
                  </a:txBody>
                  <a:tcPr marT="45725" marB="45725" marR="91450" marL="91450"/>
                </a:tc>
              </a:tr>
              <a:tr h="3709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hongos</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67 153</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55 791</a:t>
                      </a:r>
                      <a:endParaRPr sz="1800" u="none" cap="none" strike="noStrike">
                        <a:latin typeface="Montserrat"/>
                        <a:ea typeface="Montserrat"/>
                        <a:cs typeface="Montserrat"/>
                        <a:sym typeface="Montserrat"/>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protoctistas</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183 387</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spcBef>
                          <a:spcPts val="0"/>
                        </a:spcBef>
                        <a:spcAft>
                          <a:spcPts val="0"/>
                        </a:spcAft>
                        <a:buNone/>
                      </a:pPr>
                      <a:r>
                        <a:rPr b="0" i="0" lang="es-MX" sz="1800" u="none" cap="none" strike="noStrike">
                          <a:solidFill>
                            <a:schemeClr val="dk1"/>
                          </a:solidFill>
                          <a:latin typeface="Montserrat"/>
                          <a:ea typeface="Montserrat"/>
                          <a:cs typeface="Montserrat"/>
                          <a:sym typeface="Montserrat"/>
                        </a:rPr>
                        <a:t>9 351</a:t>
                      </a:r>
                      <a:endParaRPr/>
                    </a:p>
                  </a:txBody>
                  <a:tcPr marT="9525" marB="0" marR="9525" marL="9525" anchor="b"/>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bacterias</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6 866</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537</a:t>
                      </a:r>
                      <a:endParaRPr sz="1800" u="none" cap="none" strike="noStrike">
                        <a:latin typeface="Montserrat"/>
                        <a:ea typeface="Montserrat"/>
                        <a:cs typeface="Montserrat"/>
                        <a:sym typeface="Montserrat"/>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total</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4 075 857</a:t>
                      </a:r>
                      <a:endParaRPr sz="1800" u="none" cap="none" strike="noStrike">
                        <a:latin typeface="Montserrat"/>
                        <a:ea typeface="Montserrat"/>
                        <a:cs typeface="Montserrat"/>
                        <a:sym typeface="Montserrat"/>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800"/>
                        <a:buFont typeface="Arial"/>
                        <a:buNone/>
                      </a:pPr>
                      <a:r>
                        <a:rPr lang="es-MX" sz="1800" u="none" cap="none" strike="noStrike">
                          <a:latin typeface="Montserrat"/>
                          <a:ea typeface="Montserrat"/>
                          <a:cs typeface="Montserrat"/>
                          <a:sym typeface="Montserrat"/>
                        </a:rPr>
                        <a:t>3 120 407</a:t>
                      </a:r>
                      <a:endParaRPr sz="1800" u="none" cap="none" strike="noStrike">
                        <a:latin typeface="Montserrat"/>
                        <a:ea typeface="Montserrat"/>
                        <a:cs typeface="Montserrat"/>
                        <a:sym typeface="Montserrat"/>
                      </a:endParaRPr>
                    </a:p>
                  </a:txBody>
                  <a:tcPr marT="45725" marB="45725" marR="91450" marL="91450"/>
                </a:tc>
              </a:tr>
            </a:tbl>
          </a:graphicData>
        </a:graphic>
      </p:graphicFrame>
      <p:sp>
        <p:nvSpPr>
          <p:cNvPr id="171" name="Google Shape;171;p9"/>
          <p:cNvSpPr txBox="1"/>
          <p:nvPr/>
        </p:nvSpPr>
        <p:spPr>
          <a:xfrm>
            <a:off x="1852118" y="1075494"/>
            <a:ext cx="1588962"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MX" sz="1400" u="none" cap="none" strike="noStrike">
                <a:solidFill>
                  <a:schemeClr val="dk1"/>
                </a:solidFill>
                <a:latin typeface="Montserrat"/>
                <a:ea typeface="Montserrat"/>
                <a:cs typeface="Montserrat"/>
                <a:sym typeface="Montserrat"/>
              </a:rPr>
              <a:t>datos de ejemplares en  colecciones nacionales</a:t>
            </a:r>
            <a:endParaRPr b="0" i="0" sz="1400" u="none" cap="none" strike="noStrike">
              <a:solidFill>
                <a:schemeClr val="dk1"/>
              </a:solidFill>
              <a:latin typeface="Montserrat"/>
              <a:ea typeface="Montserrat"/>
              <a:cs typeface="Montserrat"/>
              <a:sym typeface="Montserrat"/>
            </a:endParaRPr>
          </a:p>
        </p:txBody>
      </p:sp>
      <p:sp>
        <p:nvSpPr>
          <p:cNvPr id="172" name="Google Shape;172;p9"/>
          <p:cNvSpPr txBox="1"/>
          <p:nvPr/>
        </p:nvSpPr>
        <p:spPr>
          <a:xfrm>
            <a:off x="3325419" y="1238681"/>
            <a:ext cx="1464907" cy="7386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MX" sz="1400" u="none" cap="none" strike="noStrike">
                <a:solidFill>
                  <a:schemeClr val="dk1"/>
                </a:solidFill>
                <a:latin typeface="Montserrat"/>
                <a:ea typeface="Montserrat"/>
                <a:cs typeface="Montserrat"/>
                <a:sym typeface="Montserrat"/>
              </a:rPr>
              <a:t>datos de ejemplares repatriados</a:t>
            </a:r>
            <a:endParaRPr b="0" i="0" sz="1400" u="none" cap="none" strike="noStrike">
              <a:solidFill>
                <a:schemeClr val="dk1"/>
              </a:solidFill>
              <a:latin typeface="Montserrat"/>
              <a:ea typeface="Montserrat"/>
              <a:cs typeface="Montserrat"/>
              <a:sym typeface="Montserrat"/>
            </a:endParaRPr>
          </a:p>
        </p:txBody>
      </p:sp>
      <p:pic>
        <p:nvPicPr>
          <p:cNvPr id="173" name="Google Shape;173;p9"/>
          <p:cNvPicPr preferRelativeResize="0"/>
          <p:nvPr/>
        </p:nvPicPr>
        <p:blipFill rotWithShape="1">
          <a:blip r:embed="rId3">
            <a:alphaModFix/>
          </a:blip>
          <a:srcRect b="0" l="0" r="0" t="0"/>
          <a:stretch/>
        </p:blipFill>
        <p:spPr>
          <a:xfrm>
            <a:off x="9447467" y="5686230"/>
            <a:ext cx="720000" cy="720000"/>
          </a:xfrm>
          <a:prstGeom prst="rect">
            <a:avLst/>
          </a:prstGeom>
          <a:noFill/>
          <a:ln>
            <a:noFill/>
          </a:ln>
        </p:spPr>
      </p:pic>
      <p:sp>
        <p:nvSpPr>
          <p:cNvPr id="174" name="Google Shape;174;p9"/>
          <p:cNvSpPr txBox="1"/>
          <p:nvPr/>
        </p:nvSpPr>
        <p:spPr>
          <a:xfrm>
            <a:off x="9524377" y="6341204"/>
            <a:ext cx="56618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200">
                <a:solidFill>
                  <a:schemeClr val="dk1"/>
                </a:solidFill>
                <a:latin typeface="Montserrat"/>
                <a:ea typeface="Montserrat"/>
                <a:cs typeface="Montserrat"/>
                <a:sym typeface="Montserrat"/>
              </a:rPr>
              <a:t>SNIB</a:t>
            </a:r>
            <a:endParaRPr/>
          </a:p>
        </p:txBody>
      </p:sp>
      <p:pic>
        <p:nvPicPr>
          <p:cNvPr id="175" name="Google Shape;175;p9"/>
          <p:cNvPicPr preferRelativeResize="0"/>
          <p:nvPr/>
        </p:nvPicPr>
        <p:blipFill rotWithShape="1">
          <a:blip r:embed="rId4">
            <a:alphaModFix/>
          </a:blip>
          <a:srcRect b="0" l="0" r="0" t="0"/>
          <a:stretch/>
        </p:blipFill>
        <p:spPr>
          <a:xfrm>
            <a:off x="10459234" y="5686230"/>
            <a:ext cx="720000" cy="720000"/>
          </a:xfrm>
          <a:prstGeom prst="rect">
            <a:avLst/>
          </a:prstGeom>
          <a:noFill/>
          <a:ln>
            <a:noFill/>
          </a:ln>
        </p:spPr>
      </p:pic>
      <p:sp>
        <p:nvSpPr>
          <p:cNvPr id="176" name="Google Shape;176;p9"/>
          <p:cNvSpPr txBox="1"/>
          <p:nvPr/>
        </p:nvSpPr>
        <p:spPr>
          <a:xfrm>
            <a:off x="10337790" y="6341204"/>
            <a:ext cx="94929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200">
                <a:solidFill>
                  <a:schemeClr val="dk1"/>
                </a:solidFill>
                <a:latin typeface="Montserrat"/>
                <a:ea typeface="Montserrat"/>
                <a:cs typeface="Montserrat"/>
                <a:sym typeface="Montserrat"/>
              </a:rPr>
              <a:t>Proyectos</a:t>
            </a:r>
            <a:endParaRPr/>
          </a:p>
        </p:txBody>
      </p:sp>
      <p:sp>
        <p:nvSpPr>
          <p:cNvPr id="177" name="Google Shape;177;p9"/>
          <p:cNvSpPr txBox="1"/>
          <p:nvPr/>
        </p:nvSpPr>
        <p:spPr>
          <a:xfrm>
            <a:off x="0" y="3263"/>
            <a:ext cx="12192000" cy="754743"/>
          </a:xfrm>
          <a:prstGeom prst="rect">
            <a:avLst/>
          </a:prstGeom>
          <a:solidFill>
            <a:srgbClr val="D5DBE5"/>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alibri"/>
              <a:buNone/>
            </a:pPr>
            <a:r>
              <a:rPr b="1" i="0" lang="es-MX" sz="2800" u="none" cap="none" strike="noStrike">
                <a:solidFill>
                  <a:srgbClr val="3F3F3F"/>
                </a:solidFill>
                <a:latin typeface="Montserrat"/>
                <a:ea typeface="Montserrat"/>
                <a:cs typeface="Montserrat"/>
                <a:sym typeface="Montserrat"/>
              </a:rPr>
              <a:t>Obtención de información visitando las colecciones biológicas</a:t>
            </a:r>
            <a:endParaRPr/>
          </a:p>
        </p:txBody>
      </p:sp>
      <p:pic>
        <p:nvPicPr>
          <p:cNvPr id="178" name="Google Shape;178;p9"/>
          <p:cNvPicPr preferRelativeResize="0"/>
          <p:nvPr/>
        </p:nvPicPr>
        <p:blipFill rotWithShape="1">
          <a:blip r:embed="rId5">
            <a:alphaModFix/>
          </a:blip>
          <a:srcRect b="0" l="0" r="0" t="0"/>
          <a:stretch/>
        </p:blipFill>
        <p:spPr>
          <a:xfrm>
            <a:off x="8538484" y="1152126"/>
            <a:ext cx="3286125" cy="2016125"/>
          </a:xfrm>
          <a:prstGeom prst="rect">
            <a:avLst/>
          </a:prstGeom>
          <a:noFill/>
          <a:ln>
            <a:noFill/>
          </a:ln>
        </p:spPr>
      </p:pic>
      <p:sp>
        <p:nvSpPr>
          <p:cNvPr id="179" name="Google Shape;179;p9"/>
          <p:cNvSpPr/>
          <p:nvPr/>
        </p:nvSpPr>
        <p:spPr>
          <a:xfrm>
            <a:off x="8848706" y="3136633"/>
            <a:ext cx="2975903" cy="851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MX" sz="1200" u="none" cap="none" strike="noStrike">
                <a:solidFill>
                  <a:srgbClr val="000000"/>
                </a:solidFill>
                <a:latin typeface="Montserrat"/>
                <a:ea typeface="Montserrat"/>
                <a:cs typeface="Montserrat"/>
                <a:sym typeface="Montserrat"/>
              </a:rPr>
              <a:t>Repatriación de registros de aves</a:t>
            </a:r>
            <a:endParaRPr b="0" i="0" sz="12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1600"/>
              </a:spcBef>
              <a:spcAft>
                <a:spcPts val="0"/>
              </a:spcAft>
              <a:buClr>
                <a:srgbClr val="000000"/>
              </a:buClr>
              <a:buSzPts val="3200"/>
              <a:buFont typeface="Arial"/>
              <a:buNone/>
            </a:pPr>
            <a:r>
              <a:rPr b="0" i="0" lang="es-MX" sz="1200" u="none" cap="none" strike="noStrike">
                <a:solidFill>
                  <a:srgbClr val="7F7F7F"/>
                </a:solidFill>
                <a:latin typeface="Montserrat"/>
                <a:ea typeface="Montserrat"/>
                <a:cs typeface="Montserrat"/>
                <a:sym typeface="Montserrat"/>
              </a:rPr>
              <a:t>501 390 registros de 86 museos de Estados Unidos, Canadá, Europa</a:t>
            </a:r>
            <a:endParaRPr b="0" i="0" sz="1200" u="none" cap="none" strike="noStrike">
              <a:solidFill>
                <a:srgbClr val="7F7F7F"/>
              </a:solidFill>
              <a:latin typeface="Montserrat"/>
              <a:ea typeface="Montserrat"/>
              <a:cs typeface="Montserrat"/>
              <a:sym typeface="Montserrat"/>
            </a:endParaRPr>
          </a:p>
        </p:txBody>
      </p:sp>
      <p:sp>
        <p:nvSpPr>
          <p:cNvPr id="180" name="Google Shape;180;p9"/>
          <p:cNvSpPr txBox="1"/>
          <p:nvPr/>
        </p:nvSpPr>
        <p:spPr>
          <a:xfrm>
            <a:off x="649649" y="6341204"/>
            <a:ext cx="41406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800">
                <a:solidFill>
                  <a:srgbClr val="7F7F7F"/>
                </a:solidFill>
                <a:latin typeface="Calibri"/>
                <a:ea typeface="Calibri"/>
                <a:cs typeface="Calibri"/>
                <a:sym typeface="Calibri"/>
              </a:rPr>
              <a:t>CONABIO. 2021. Sistema Nacional de Información sobre Biodiversidad. Registros de </a:t>
            </a:r>
            <a:endParaRPr/>
          </a:p>
          <a:p>
            <a:pPr indent="0" lvl="0" marL="0" marR="0" rtl="0" algn="l">
              <a:spcBef>
                <a:spcPts val="0"/>
              </a:spcBef>
              <a:spcAft>
                <a:spcPts val="0"/>
              </a:spcAft>
              <a:buNone/>
            </a:pPr>
            <a:r>
              <a:rPr lang="es-MX" sz="800">
                <a:solidFill>
                  <a:srgbClr val="7F7F7F"/>
                </a:solidFill>
                <a:latin typeface="Calibri"/>
                <a:ea typeface="Calibri"/>
                <a:cs typeface="Calibri"/>
                <a:sym typeface="Calibri"/>
              </a:rPr>
              <a:t>           ejemplares. Comisión Nacional para el Conocimiento y Uso de la Biodiversidad. </a:t>
            </a:r>
            <a:endParaRPr/>
          </a:p>
          <a:p>
            <a:pPr indent="0" lvl="0" marL="0" marR="0" rtl="0" algn="l">
              <a:spcBef>
                <a:spcPts val="0"/>
              </a:spcBef>
              <a:spcAft>
                <a:spcPts val="0"/>
              </a:spcAft>
              <a:buNone/>
            </a:pPr>
            <a:r>
              <a:rPr lang="es-MX" sz="800">
                <a:solidFill>
                  <a:srgbClr val="7F7F7F"/>
                </a:solidFill>
                <a:latin typeface="Calibri"/>
                <a:ea typeface="Calibri"/>
                <a:cs typeface="Calibri"/>
                <a:sym typeface="Calibri"/>
              </a:rPr>
              <a:t>           Ciudad de México, México.</a:t>
            </a:r>
            <a:endParaRPr/>
          </a:p>
        </p:txBody>
      </p:sp>
      <p:pic>
        <p:nvPicPr>
          <p:cNvPr id="181" name="Google Shape;181;p9"/>
          <p:cNvPicPr preferRelativeResize="0"/>
          <p:nvPr/>
        </p:nvPicPr>
        <p:blipFill rotWithShape="1">
          <a:blip r:embed="rId6">
            <a:alphaModFix/>
          </a:blip>
          <a:srcRect b="0" l="0" r="0" t="0"/>
          <a:stretch/>
        </p:blipFill>
        <p:spPr>
          <a:xfrm>
            <a:off x="5453221" y="2354328"/>
            <a:ext cx="3395485" cy="33558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2021-11-04T23:51:30Z</dcterms:created>
  <dc:creator>Microsoft Office User</dc:creator>
</cp:coreProperties>
</file>